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19"/>
  </p:notesMasterIdLst>
  <p:sldIdLst>
    <p:sldId id="258" r:id="rId2"/>
    <p:sldId id="257" r:id="rId3"/>
    <p:sldId id="260" r:id="rId4"/>
    <p:sldId id="261" r:id="rId5"/>
    <p:sldId id="262" r:id="rId6"/>
    <p:sldId id="278" r:id="rId7"/>
    <p:sldId id="263" r:id="rId8"/>
    <p:sldId id="266" r:id="rId9"/>
    <p:sldId id="269" r:id="rId10"/>
    <p:sldId id="268" r:id="rId11"/>
    <p:sldId id="267" r:id="rId12"/>
    <p:sldId id="271" r:id="rId13"/>
    <p:sldId id="274" r:id="rId14"/>
    <p:sldId id="276" r:id="rId15"/>
    <p:sldId id="277" r:id="rId16"/>
    <p:sldId id="275" r:id="rId17"/>
    <p:sldId id="264" r:id="rId1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Franklin Gothic Heavy" panose="020B0903020102020204" pitchFamily="34" charset="0"/>
      <p:regular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4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88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15A3F-1F0C-435D-82E0-3AB8F314A5D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0729FD-E8C7-484D-8C14-2AF0726943BA}">
      <dgm:prSet/>
      <dgm:spPr/>
      <dgm:t>
        <a:bodyPr/>
        <a:lstStyle/>
        <a:p>
          <a:pPr rtl="0"/>
          <a:r>
            <a:rPr lang="ru-RU" b="1" dirty="0" smtClean="0">
              <a:latin typeface="Candara" panose="020E0502030303020204" pitchFamily="34" charset="0"/>
            </a:rPr>
            <a:t>Въведение</a:t>
          </a:r>
          <a:endParaRPr lang="en-US" b="1" dirty="0">
            <a:latin typeface="Candara" panose="020E0502030303020204" pitchFamily="34" charset="0"/>
          </a:endParaRPr>
        </a:p>
      </dgm:t>
    </dgm:pt>
    <dgm:pt modelId="{34AB0DFD-6EC1-4297-8DE8-8E753AE8F349}" type="parTrans" cxnId="{5E6EFA40-6D51-4EDA-9F6F-CF786CB096D5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BFAC39EA-6F87-4DC5-A900-2BF58DD541E3}" type="sibTrans" cxnId="{5E6EFA40-6D51-4EDA-9F6F-CF786CB096D5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CAC003DD-72CD-4B34-8E27-4237EBE29C6F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Резюме на проекта</a:t>
          </a:r>
          <a:endParaRPr lang="en-US" b="1">
            <a:latin typeface="Candara" panose="020E0502030303020204" pitchFamily="34" charset="0"/>
          </a:endParaRPr>
        </a:p>
      </dgm:t>
    </dgm:pt>
    <dgm:pt modelId="{2951CBA6-8FE8-4F55-B96E-32FB54CA195E}" type="parTrans" cxnId="{6F01B7CF-878F-4F28-BC33-0DD42B994840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80026238-F675-4655-A6BE-B1E536947380}" type="sibTrans" cxnId="{6F01B7CF-878F-4F28-BC33-0DD42B994840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936F6282-2F81-4C7B-A220-23865E89D691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Представяне на кандидата – юридически статус, основна дейност, мисия, визия, цели, стратегия, човешки ресурси, финансово състояние</a:t>
          </a:r>
          <a:endParaRPr lang="en-US" b="1">
            <a:latin typeface="Candara" panose="020E0502030303020204" pitchFamily="34" charset="0"/>
          </a:endParaRPr>
        </a:p>
      </dgm:t>
    </dgm:pt>
    <dgm:pt modelId="{1F45E2F2-99FB-4E5C-BBCC-B64917419504}" type="parTrans" cxnId="{8F368C34-275B-4099-AECC-C70AF0E31051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9EAD2ECF-C092-4120-B0D1-DAEE6343C0B2}" type="sibTrans" cxnId="{8F368C34-275B-4099-AECC-C70AF0E31051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3CCA338A-EB1F-40E5-8E42-61484206E634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Детайлно представяне на проекта – идея, цели, стойност, резултати</a:t>
          </a:r>
          <a:endParaRPr lang="en-US" b="1">
            <a:latin typeface="Candara" panose="020E0502030303020204" pitchFamily="34" charset="0"/>
          </a:endParaRPr>
        </a:p>
      </dgm:t>
    </dgm:pt>
    <dgm:pt modelId="{11DC2625-03CE-4F5C-BA5D-EB1AAB38CD2B}" type="parTrans" cxnId="{724760EE-51DB-4F51-8331-B43462292689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A6585D94-6932-40A7-9B26-E1807B0794EE}" type="sibTrans" cxnId="{724760EE-51DB-4F51-8331-B43462292689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E79C0105-431C-4B7F-9C50-0AB404F67016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Анализ на пазара – описание на бранша, тенденции за развитие, изводи</a:t>
          </a:r>
          <a:endParaRPr lang="en-US" b="1">
            <a:latin typeface="Candara" panose="020E0502030303020204" pitchFamily="34" charset="0"/>
          </a:endParaRPr>
        </a:p>
      </dgm:t>
    </dgm:pt>
    <dgm:pt modelId="{78676282-FA05-4F19-9631-55A81A5920DF}" type="parTrans" cxnId="{8916B1C3-2F89-48DB-86B2-DB80E3795A0B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875EA44E-2FDC-415D-92DF-9B05D2119F90}" type="sibTrans" cxnId="{8916B1C3-2F89-48DB-86B2-DB80E3795A0B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2FF20E00-AC60-4820-85A3-2C04788DB408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Финансов анализ – допускания, инвестиции, собствено участие приходи, разходи, показатели (ННС, ВНВ и други), финансова устойчивост</a:t>
          </a:r>
          <a:endParaRPr lang="en-US" b="1">
            <a:latin typeface="Candara" panose="020E0502030303020204" pitchFamily="34" charset="0"/>
          </a:endParaRPr>
        </a:p>
      </dgm:t>
    </dgm:pt>
    <dgm:pt modelId="{5294D43A-8ED4-4F4E-BDB4-7E8DE81EDBB6}" type="parTrans" cxnId="{E04D1B52-8B5D-4405-8C87-167C575352B6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0477D44A-AE05-470B-B73C-D8268D20F54B}" type="sibTrans" cxnId="{E04D1B52-8B5D-4405-8C87-167C575352B6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BE5359EF-C135-499D-9A79-CFA081549528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Социално-икономически анализ</a:t>
          </a:r>
          <a:endParaRPr lang="en-US" b="1">
            <a:latin typeface="Candara" panose="020E0502030303020204" pitchFamily="34" charset="0"/>
          </a:endParaRPr>
        </a:p>
      </dgm:t>
    </dgm:pt>
    <dgm:pt modelId="{6FD7B925-0717-44C6-9D62-AB751B094DE7}" type="parTrans" cxnId="{28AD43EE-F3F8-4713-9870-1C9836B770A4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370EC231-ABF8-4296-B8FA-6371B596E45B}" type="sibTrans" cxnId="{28AD43EE-F3F8-4713-9870-1C9836B770A4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19861623-BEED-409B-A9BF-64D059906C48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Анализ на чувствителността и оценка на риска</a:t>
          </a:r>
          <a:endParaRPr lang="en-US" b="1">
            <a:latin typeface="Candara" panose="020E0502030303020204" pitchFamily="34" charset="0"/>
          </a:endParaRPr>
        </a:p>
      </dgm:t>
    </dgm:pt>
    <dgm:pt modelId="{40BC4642-C3B6-455C-B092-6C9C4DA2D46E}" type="parTrans" cxnId="{1E3C5994-3ADC-4354-AD5B-3D46D7AE0112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7F521ABA-AA6C-4945-A523-3FA8B11AA55F}" type="sibTrans" cxnId="{1E3C5994-3ADC-4354-AD5B-3D46D7AE0112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D8D170EF-FBE9-415D-B559-AC6B16F2DEB0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Заключение</a:t>
          </a:r>
          <a:endParaRPr lang="en-US" b="1">
            <a:latin typeface="Candara" panose="020E0502030303020204" pitchFamily="34" charset="0"/>
          </a:endParaRPr>
        </a:p>
      </dgm:t>
    </dgm:pt>
    <dgm:pt modelId="{C717E45F-D4D4-46B0-A2FD-DD7AA5C92F26}" type="parTrans" cxnId="{5D3DAEF6-BF21-484B-A7A8-DD63A40541B4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5BBE76AC-AD00-4C26-A766-2637193C8B59}" type="sibTrans" cxnId="{5D3DAEF6-BF21-484B-A7A8-DD63A40541B4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760EE9E6-87D8-4D4E-B0C8-0C7D11A67999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Приложения</a:t>
          </a:r>
          <a:endParaRPr lang="en-US" b="1">
            <a:latin typeface="Candara" panose="020E0502030303020204" pitchFamily="34" charset="0"/>
          </a:endParaRPr>
        </a:p>
      </dgm:t>
    </dgm:pt>
    <dgm:pt modelId="{3AF7EFA1-E320-4DE4-8C40-185930FC570B}" type="parTrans" cxnId="{6DF57420-A50C-42BF-A156-A780AC168998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A9D6F67E-4F18-4996-A14D-7295F01BC396}" type="sibTrans" cxnId="{6DF57420-A50C-42BF-A156-A780AC168998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6784A6C6-84C3-418D-94BE-B740F807ED48}" type="pres">
      <dgm:prSet presAssocID="{49115A3F-1F0C-435D-82E0-3AB8F314A5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9FA7E-95BF-4294-87D9-0289E04118DE}" type="pres">
      <dgm:prSet presAssocID="{7D0729FD-E8C7-484D-8C14-2AF0726943B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425C3-3460-4E2A-90D5-65C7876C3792}" type="pres">
      <dgm:prSet presAssocID="{BFAC39EA-6F87-4DC5-A900-2BF58DD541E3}" presName="sibTrans" presStyleLbl="sibTrans1D1" presStyleIdx="0" presStyleCnt="9"/>
      <dgm:spPr/>
      <dgm:t>
        <a:bodyPr/>
        <a:lstStyle/>
        <a:p>
          <a:endParaRPr lang="en-US"/>
        </a:p>
      </dgm:t>
    </dgm:pt>
    <dgm:pt modelId="{FEE510EC-5836-401F-A287-550DD4CCC4BA}" type="pres">
      <dgm:prSet presAssocID="{BFAC39EA-6F87-4DC5-A900-2BF58DD541E3}" presName="connectorText" presStyleLbl="sibTrans1D1" presStyleIdx="0" presStyleCnt="9"/>
      <dgm:spPr/>
      <dgm:t>
        <a:bodyPr/>
        <a:lstStyle/>
        <a:p>
          <a:endParaRPr lang="en-US"/>
        </a:p>
      </dgm:t>
    </dgm:pt>
    <dgm:pt modelId="{6AEA3008-8F36-4EA9-81C0-C28ECD368801}" type="pres">
      <dgm:prSet presAssocID="{CAC003DD-72CD-4B34-8E27-4237EBE29C6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4F53-F890-4229-AE84-257763D42790}" type="pres">
      <dgm:prSet presAssocID="{80026238-F675-4655-A6BE-B1E536947380}" presName="sibTrans" presStyleLbl="sibTrans1D1" presStyleIdx="1" presStyleCnt="9"/>
      <dgm:spPr/>
      <dgm:t>
        <a:bodyPr/>
        <a:lstStyle/>
        <a:p>
          <a:endParaRPr lang="en-US"/>
        </a:p>
      </dgm:t>
    </dgm:pt>
    <dgm:pt modelId="{A358D70F-F8CE-48E1-83A9-5E33846A8386}" type="pres">
      <dgm:prSet presAssocID="{80026238-F675-4655-A6BE-B1E536947380}" presName="connectorText" presStyleLbl="sibTrans1D1" presStyleIdx="1" presStyleCnt="9"/>
      <dgm:spPr/>
      <dgm:t>
        <a:bodyPr/>
        <a:lstStyle/>
        <a:p>
          <a:endParaRPr lang="en-US"/>
        </a:p>
      </dgm:t>
    </dgm:pt>
    <dgm:pt modelId="{DD842547-E842-4791-9887-B99DDD153E96}" type="pres">
      <dgm:prSet presAssocID="{936F6282-2F81-4C7B-A220-23865E89D69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88019-981A-412E-989D-2C60DFAC38BA}" type="pres">
      <dgm:prSet presAssocID="{9EAD2ECF-C092-4120-B0D1-DAEE6343C0B2}" presName="sibTrans" presStyleLbl="sibTrans1D1" presStyleIdx="2" presStyleCnt="9"/>
      <dgm:spPr/>
      <dgm:t>
        <a:bodyPr/>
        <a:lstStyle/>
        <a:p>
          <a:endParaRPr lang="en-US"/>
        </a:p>
      </dgm:t>
    </dgm:pt>
    <dgm:pt modelId="{5CFF6DD3-B88A-4CF6-9295-CE61328BDD15}" type="pres">
      <dgm:prSet presAssocID="{9EAD2ECF-C092-4120-B0D1-DAEE6343C0B2}" presName="connectorText" presStyleLbl="sibTrans1D1" presStyleIdx="2" presStyleCnt="9"/>
      <dgm:spPr/>
      <dgm:t>
        <a:bodyPr/>
        <a:lstStyle/>
        <a:p>
          <a:endParaRPr lang="en-US"/>
        </a:p>
      </dgm:t>
    </dgm:pt>
    <dgm:pt modelId="{7F1501BE-7F16-4560-9B27-651A496DCC5F}" type="pres">
      <dgm:prSet presAssocID="{3CCA338A-EB1F-40E5-8E42-61484206E63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7782C-5A46-4F32-8EC7-6252355B41DB}" type="pres">
      <dgm:prSet presAssocID="{A6585D94-6932-40A7-9B26-E1807B0794EE}" presName="sibTrans" presStyleLbl="sibTrans1D1" presStyleIdx="3" presStyleCnt="9"/>
      <dgm:spPr/>
      <dgm:t>
        <a:bodyPr/>
        <a:lstStyle/>
        <a:p>
          <a:endParaRPr lang="en-US"/>
        </a:p>
      </dgm:t>
    </dgm:pt>
    <dgm:pt modelId="{7A892AF1-00A8-4883-ACCA-D624ED809386}" type="pres">
      <dgm:prSet presAssocID="{A6585D94-6932-40A7-9B26-E1807B0794EE}" presName="connectorText" presStyleLbl="sibTrans1D1" presStyleIdx="3" presStyleCnt="9"/>
      <dgm:spPr/>
      <dgm:t>
        <a:bodyPr/>
        <a:lstStyle/>
        <a:p>
          <a:endParaRPr lang="en-US"/>
        </a:p>
      </dgm:t>
    </dgm:pt>
    <dgm:pt modelId="{6541FA5A-0504-4244-B168-48A1B4CE5CDA}" type="pres">
      <dgm:prSet presAssocID="{E79C0105-431C-4B7F-9C50-0AB404F6701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E33A4-7A86-47E5-A519-A429012FB73C}" type="pres">
      <dgm:prSet presAssocID="{875EA44E-2FDC-415D-92DF-9B05D2119F90}" presName="sibTrans" presStyleLbl="sibTrans1D1" presStyleIdx="4" presStyleCnt="9"/>
      <dgm:spPr/>
      <dgm:t>
        <a:bodyPr/>
        <a:lstStyle/>
        <a:p>
          <a:endParaRPr lang="en-US"/>
        </a:p>
      </dgm:t>
    </dgm:pt>
    <dgm:pt modelId="{4AF44DA0-B098-492D-B8E8-4E79E6760761}" type="pres">
      <dgm:prSet presAssocID="{875EA44E-2FDC-415D-92DF-9B05D2119F90}" presName="connectorText" presStyleLbl="sibTrans1D1" presStyleIdx="4" presStyleCnt="9"/>
      <dgm:spPr/>
      <dgm:t>
        <a:bodyPr/>
        <a:lstStyle/>
        <a:p>
          <a:endParaRPr lang="en-US"/>
        </a:p>
      </dgm:t>
    </dgm:pt>
    <dgm:pt modelId="{4ABA0565-D79A-4184-8DD1-72D4C909E59F}" type="pres">
      <dgm:prSet presAssocID="{2FF20E00-AC60-4820-85A3-2C04788DB40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112BE-8382-453A-AF32-25874D76C900}" type="pres">
      <dgm:prSet presAssocID="{0477D44A-AE05-470B-B73C-D8268D20F54B}" presName="sibTrans" presStyleLbl="sibTrans1D1" presStyleIdx="5" presStyleCnt="9"/>
      <dgm:spPr/>
      <dgm:t>
        <a:bodyPr/>
        <a:lstStyle/>
        <a:p>
          <a:endParaRPr lang="en-US"/>
        </a:p>
      </dgm:t>
    </dgm:pt>
    <dgm:pt modelId="{E848071C-A046-4C59-8C39-4E3A132B5A48}" type="pres">
      <dgm:prSet presAssocID="{0477D44A-AE05-470B-B73C-D8268D20F54B}" presName="connectorText" presStyleLbl="sibTrans1D1" presStyleIdx="5" presStyleCnt="9"/>
      <dgm:spPr/>
      <dgm:t>
        <a:bodyPr/>
        <a:lstStyle/>
        <a:p>
          <a:endParaRPr lang="en-US"/>
        </a:p>
      </dgm:t>
    </dgm:pt>
    <dgm:pt modelId="{7423432C-DF28-4992-8292-635DBC096710}" type="pres">
      <dgm:prSet presAssocID="{BE5359EF-C135-499D-9A79-CFA08154952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8A18E-A879-41DB-AF12-03E676C316BE}" type="pres">
      <dgm:prSet presAssocID="{370EC231-ABF8-4296-B8FA-6371B596E45B}" presName="sibTrans" presStyleLbl="sibTrans1D1" presStyleIdx="6" presStyleCnt="9"/>
      <dgm:spPr/>
      <dgm:t>
        <a:bodyPr/>
        <a:lstStyle/>
        <a:p>
          <a:endParaRPr lang="en-US"/>
        </a:p>
      </dgm:t>
    </dgm:pt>
    <dgm:pt modelId="{9D65A60A-1DBE-44E7-8C7B-13DD62F512BF}" type="pres">
      <dgm:prSet presAssocID="{370EC231-ABF8-4296-B8FA-6371B596E45B}" presName="connectorText" presStyleLbl="sibTrans1D1" presStyleIdx="6" presStyleCnt="9"/>
      <dgm:spPr/>
      <dgm:t>
        <a:bodyPr/>
        <a:lstStyle/>
        <a:p>
          <a:endParaRPr lang="en-US"/>
        </a:p>
      </dgm:t>
    </dgm:pt>
    <dgm:pt modelId="{BACE05C3-383F-4E61-9FA1-8D734EC209BC}" type="pres">
      <dgm:prSet presAssocID="{19861623-BEED-409B-A9BF-64D059906C4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C82FF-086C-49FB-AFAB-A2D5B568A5E2}" type="pres">
      <dgm:prSet presAssocID="{7F521ABA-AA6C-4945-A523-3FA8B11AA55F}" presName="sibTrans" presStyleLbl="sibTrans1D1" presStyleIdx="7" presStyleCnt="9"/>
      <dgm:spPr/>
      <dgm:t>
        <a:bodyPr/>
        <a:lstStyle/>
        <a:p>
          <a:endParaRPr lang="en-US"/>
        </a:p>
      </dgm:t>
    </dgm:pt>
    <dgm:pt modelId="{1DB98E56-F00D-4274-AE82-DA0B9480FCFA}" type="pres">
      <dgm:prSet presAssocID="{7F521ABA-AA6C-4945-A523-3FA8B11AA55F}" presName="connectorText" presStyleLbl="sibTrans1D1" presStyleIdx="7" presStyleCnt="9"/>
      <dgm:spPr/>
      <dgm:t>
        <a:bodyPr/>
        <a:lstStyle/>
        <a:p>
          <a:endParaRPr lang="en-US"/>
        </a:p>
      </dgm:t>
    </dgm:pt>
    <dgm:pt modelId="{191E3A2D-CE6E-4AC7-95E0-5177536FA99E}" type="pres">
      <dgm:prSet presAssocID="{D8D170EF-FBE9-415D-B559-AC6B16F2DEB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B6E5B-F170-4E75-B603-9916CF4A5C00}" type="pres">
      <dgm:prSet presAssocID="{5BBE76AC-AD00-4C26-A766-2637193C8B59}" presName="sibTrans" presStyleLbl="sibTrans1D1" presStyleIdx="8" presStyleCnt="9"/>
      <dgm:spPr/>
      <dgm:t>
        <a:bodyPr/>
        <a:lstStyle/>
        <a:p>
          <a:endParaRPr lang="en-US"/>
        </a:p>
      </dgm:t>
    </dgm:pt>
    <dgm:pt modelId="{3C38F2A0-86FA-43E9-98B2-039C6F2696A1}" type="pres">
      <dgm:prSet presAssocID="{5BBE76AC-AD00-4C26-A766-2637193C8B59}" presName="connectorText" presStyleLbl="sibTrans1D1" presStyleIdx="8" presStyleCnt="9"/>
      <dgm:spPr/>
      <dgm:t>
        <a:bodyPr/>
        <a:lstStyle/>
        <a:p>
          <a:endParaRPr lang="en-US"/>
        </a:p>
      </dgm:t>
    </dgm:pt>
    <dgm:pt modelId="{E5345FD8-617B-4DF5-857D-DF657E0B017B}" type="pres">
      <dgm:prSet presAssocID="{760EE9E6-87D8-4D4E-B0C8-0C7D11A6799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68EED-9A74-48A3-9761-F59BF851412B}" type="presOf" srcId="{875EA44E-2FDC-415D-92DF-9B05D2119F90}" destId="{4AF44DA0-B098-492D-B8E8-4E79E6760761}" srcOrd="1" destOrd="0" presId="urn:microsoft.com/office/officeart/2005/8/layout/bProcess3"/>
    <dgm:cxn modelId="{2323515B-04C6-4F47-BA69-4A15E9DBE372}" type="presOf" srcId="{19861623-BEED-409B-A9BF-64D059906C48}" destId="{BACE05C3-383F-4E61-9FA1-8D734EC209BC}" srcOrd="0" destOrd="0" presId="urn:microsoft.com/office/officeart/2005/8/layout/bProcess3"/>
    <dgm:cxn modelId="{28AD43EE-F3F8-4713-9870-1C9836B770A4}" srcId="{49115A3F-1F0C-435D-82E0-3AB8F314A5DB}" destId="{BE5359EF-C135-499D-9A79-CFA081549528}" srcOrd="6" destOrd="0" parTransId="{6FD7B925-0717-44C6-9D62-AB751B094DE7}" sibTransId="{370EC231-ABF8-4296-B8FA-6371B596E45B}"/>
    <dgm:cxn modelId="{42399049-18F9-4524-A63E-534ACD5A5E49}" type="presOf" srcId="{80026238-F675-4655-A6BE-B1E536947380}" destId="{DD1C4F53-F890-4229-AE84-257763D42790}" srcOrd="0" destOrd="0" presId="urn:microsoft.com/office/officeart/2005/8/layout/bProcess3"/>
    <dgm:cxn modelId="{95A464C7-7DFD-425C-998A-C065F155C31D}" type="presOf" srcId="{370EC231-ABF8-4296-B8FA-6371B596E45B}" destId="{BDC8A18E-A879-41DB-AF12-03E676C316BE}" srcOrd="0" destOrd="0" presId="urn:microsoft.com/office/officeart/2005/8/layout/bProcess3"/>
    <dgm:cxn modelId="{CB05A88B-6FFC-42CF-90D5-A58FC75B8E70}" type="presOf" srcId="{7F521ABA-AA6C-4945-A523-3FA8B11AA55F}" destId="{0BBC82FF-086C-49FB-AFAB-A2D5B568A5E2}" srcOrd="0" destOrd="0" presId="urn:microsoft.com/office/officeart/2005/8/layout/bProcess3"/>
    <dgm:cxn modelId="{23174824-FB5A-45A9-A59E-63000573C1DF}" type="presOf" srcId="{0477D44A-AE05-470B-B73C-D8268D20F54B}" destId="{E848071C-A046-4C59-8C39-4E3A132B5A48}" srcOrd="1" destOrd="0" presId="urn:microsoft.com/office/officeart/2005/8/layout/bProcess3"/>
    <dgm:cxn modelId="{BFCD0507-44D9-453A-853C-17B51E25BA52}" type="presOf" srcId="{A6585D94-6932-40A7-9B26-E1807B0794EE}" destId="{7A892AF1-00A8-4883-ACCA-D624ED809386}" srcOrd="1" destOrd="0" presId="urn:microsoft.com/office/officeart/2005/8/layout/bProcess3"/>
    <dgm:cxn modelId="{724760EE-51DB-4F51-8331-B43462292689}" srcId="{49115A3F-1F0C-435D-82E0-3AB8F314A5DB}" destId="{3CCA338A-EB1F-40E5-8E42-61484206E634}" srcOrd="3" destOrd="0" parTransId="{11DC2625-03CE-4F5C-BA5D-EB1AAB38CD2B}" sibTransId="{A6585D94-6932-40A7-9B26-E1807B0794EE}"/>
    <dgm:cxn modelId="{8916B1C3-2F89-48DB-86B2-DB80E3795A0B}" srcId="{49115A3F-1F0C-435D-82E0-3AB8F314A5DB}" destId="{E79C0105-431C-4B7F-9C50-0AB404F67016}" srcOrd="4" destOrd="0" parTransId="{78676282-FA05-4F19-9631-55A81A5920DF}" sibTransId="{875EA44E-2FDC-415D-92DF-9B05D2119F90}"/>
    <dgm:cxn modelId="{3F2137C1-38C1-4A0F-934C-45CA23E76017}" type="presOf" srcId="{875EA44E-2FDC-415D-92DF-9B05D2119F90}" destId="{543E33A4-7A86-47E5-A519-A429012FB73C}" srcOrd="0" destOrd="0" presId="urn:microsoft.com/office/officeart/2005/8/layout/bProcess3"/>
    <dgm:cxn modelId="{42F1B141-E771-49F2-81D5-08DD9A4F2C20}" type="presOf" srcId="{9EAD2ECF-C092-4120-B0D1-DAEE6343C0B2}" destId="{5CFF6DD3-B88A-4CF6-9295-CE61328BDD15}" srcOrd="1" destOrd="0" presId="urn:microsoft.com/office/officeart/2005/8/layout/bProcess3"/>
    <dgm:cxn modelId="{BE09713A-294A-4651-947C-A32A775C551C}" type="presOf" srcId="{49115A3F-1F0C-435D-82E0-3AB8F314A5DB}" destId="{6784A6C6-84C3-418D-94BE-B740F807ED48}" srcOrd="0" destOrd="0" presId="urn:microsoft.com/office/officeart/2005/8/layout/bProcess3"/>
    <dgm:cxn modelId="{01CF6916-8D5D-4F5E-9AC9-FB4AF2B9848D}" type="presOf" srcId="{5BBE76AC-AD00-4C26-A766-2637193C8B59}" destId="{3C38F2A0-86FA-43E9-98B2-039C6F2696A1}" srcOrd="1" destOrd="0" presId="urn:microsoft.com/office/officeart/2005/8/layout/bProcess3"/>
    <dgm:cxn modelId="{F7B7D30C-DC79-4FF1-82F1-E5A2ECD0E40F}" type="presOf" srcId="{E79C0105-431C-4B7F-9C50-0AB404F67016}" destId="{6541FA5A-0504-4244-B168-48A1B4CE5CDA}" srcOrd="0" destOrd="0" presId="urn:microsoft.com/office/officeart/2005/8/layout/bProcess3"/>
    <dgm:cxn modelId="{BDEE155B-1370-47C2-91CD-0B24DDEE7516}" type="presOf" srcId="{9EAD2ECF-C092-4120-B0D1-DAEE6343C0B2}" destId="{78188019-981A-412E-989D-2C60DFAC38BA}" srcOrd="0" destOrd="0" presId="urn:microsoft.com/office/officeart/2005/8/layout/bProcess3"/>
    <dgm:cxn modelId="{F88EADA9-B2CF-448E-848C-C5885B90D1BF}" type="presOf" srcId="{2FF20E00-AC60-4820-85A3-2C04788DB408}" destId="{4ABA0565-D79A-4184-8DD1-72D4C909E59F}" srcOrd="0" destOrd="0" presId="urn:microsoft.com/office/officeart/2005/8/layout/bProcess3"/>
    <dgm:cxn modelId="{5D3DAEF6-BF21-484B-A7A8-DD63A40541B4}" srcId="{49115A3F-1F0C-435D-82E0-3AB8F314A5DB}" destId="{D8D170EF-FBE9-415D-B559-AC6B16F2DEB0}" srcOrd="8" destOrd="0" parTransId="{C717E45F-D4D4-46B0-A2FD-DD7AA5C92F26}" sibTransId="{5BBE76AC-AD00-4C26-A766-2637193C8B59}"/>
    <dgm:cxn modelId="{8F368C34-275B-4099-AECC-C70AF0E31051}" srcId="{49115A3F-1F0C-435D-82E0-3AB8F314A5DB}" destId="{936F6282-2F81-4C7B-A220-23865E89D691}" srcOrd="2" destOrd="0" parTransId="{1F45E2F2-99FB-4E5C-BBCC-B64917419504}" sibTransId="{9EAD2ECF-C092-4120-B0D1-DAEE6343C0B2}"/>
    <dgm:cxn modelId="{FA0A94BF-7675-46D6-BB18-4BF86DD6088F}" type="presOf" srcId="{BFAC39EA-6F87-4DC5-A900-2BF58DD541E3}" destId="{FEE510EC-5836-401F-A287-550DD4CCC4BA}" srcOrd="1" destOrd="0" presId="urn:microsoft.com/office/officeart/2005/8/layout/bProcess3"/>
    <dgm:cxn modelId="{B748C072-A996-447D-9A1B-8BD23CFAF8C3}" type="presOf" srcId="{3CCA338A-EB1F-40E5-8E42-61484206E634}" destId="{7F1501BE-7F16-4560-9B27-651A496DCC5F}" srcOrd="0" destOrd="0" presId="urn:microsoft.com/office/officeart/2005/8/layout/bProcess3"/>
    <dgm:cxn modelId="{50813EBB-FC8E-4F67-B7A5-8CD61EB51F0C}" type="presOf" srcId="{80026238-F675-4655-A6BE-B1E536947380}" destId="{A358D70F-F8CE-48E1-83A9-5E33846A8386}" srcOrd="1" destOrd="0" presId="urn:microsoft.com/office/officeart/2005/8/layout/bProcess3"/>
    <dgm:cxn modelId="{B05E866E-4C29-41D0-9BF4-1D8433F72510}" type="presOf" srcId="{D8D170EF-FBE9-415D-B559-AC6B16F2DEB0}" destId="{191E3A2D-CE6E-4AC7-95E0-5177536FA99E}" srcOrd="0" destOrd="0" presId="urn:microsoft.com/office/officeart/2005/8/layout/bProcess3"/>
    <dgm:cxn modelId="{69072615-0D04-4810-98F7-65E8B84E5A2A}" type="presOf" srcId="{936F6282-2F81-4C7B-A220-23865E89D691}" destId="{DD842547-E842-4791-9887-B99DDD153E96}" srcOrd="0" destOrd="0" presId="urn:microsoft.com/office/officeart/2005/8/layout/bProcess3"/>
    <dgm:cxn modelId="{158341C9-EE2A-437C-8A24-DCC79257114B}" type="presOf" srcId="{5BBE76AC-AD00-4C26-A766-2637193C8B59}" destId="{EA2B6E5B-F170-4E75-B603-9916CF4A5C00}" srcOrd="0" destOrd="0" presId="urn:microsoft.com/office/officeart/2005/8/layout/bProcess3"/>
    <dgm:cxn modelId="{53926996-06E5-4C7A-972D-1EFA68997B26}" type="presOf" srcId="{A6585D94-6932-40A7-9B26-E1807B0794EE}" destId="{7F87782C-5A46-4F32-8EC7-6252355B41DB}" srcOrd="0" destOrd="0" presId="urn:microsoft.com/office/officeart/2005/8/layout/bProcess3"/>
    <dgm:cxn modelId="{6DF57420-A50C-42BF-A156-A780AC168998}" srcId="{49115A3F-1F0C-435D-82E0-3AB8F314A5DB}" destId="{760EE9E6-87D8-4D4E-B0C8-0C7D11A67999}" srcOrd="9" destOrd="0" parTransId="{3AF7EFA1-E320-4DE4-8C40-185930FC570B}" sibTransId="{A9D6F67E-4F18-4996-A14D-7295F01BC396}"/>
    <dgm:cxn modelId="{3104DAE3-B936-48E6-9221-7DD8E2F43D1D}" type="presOf" srcId="{7F521ABA-AA6C-4945-A523-3FA8B11AA55F}" destId="{1DB98E56-F00D-4274-AE82-DA0B9480FCFA}" srcOrd="1" destOrd="0" presId="urn:microsoft.com/office/officeart/2005/8/layout/bProcess3"/>
    <dgm:cxn modelId="{9500A97F-6AB1-4740-A620-C3325F9F3194}" type="presOf" srcId="{BE5359EF-C135-499D-9A79-CFA081549528}" destId="{7423432C-DF28-4992-8292-635DBC096710}" srcOrd="0" destOrd="0" presId="urn:microsoft.com/office/officeart/2005/8/layout/bProcess3"/>
    <dgm:cxn modelId="{1E3C5994-3ADC-4354-AD5B-3D46D7AE0112}" srcId="{49115A3F-1F0C-435D-82E0-3AB8F314A5DB}" destId="{19861623-BEED-409B-A9BF-64D059906C48}" srcOrd="7" destOrd="0" parTransId="{40BC4642-C3B6-455C-B092-6C9C4DA2D46E}" sibTransId="{7F521ABA-AA6C-4945-A523-3FA8B11AA55F}"/>
    <dgm:cxn modelId="{D4A18FF5-FB25-4D6E-9A31-E06DA0E09972}" type="presOf" srcId="{0477D44A-AE05-470B-B73C-D8268D20F54B}" destId="{0F4112BE-8382-453A-AF32-25874D76C900}" srcOrd="0" destOrd="0" presId="urn:microsoft.com/office/officeart/2005/8/layout/bProcess3"/>
    <dgm:cxn modelId="{5E6EFA40-6D51-4EDA-9F6F-CF786CB096D5}" srcId="{49115A3F-1F0C-435D-82E0-3AB8F314A5DB}" destId="{7D0729FD-E8C7-484D-8C14-2AF0726943BA}" srcOrd="0" destOrd="0" parTransId="{34AB0DFD-6EC1-4297-8DE8-8E753AE8F349}" sibTransId="{BFAC39EA-6F87-4DC5-A900-2BF58DD541E3}"/>
    <dgm:cxn modelId="{F0C69F3C-5C29-4AA3-B805-27FA0F252A24}" type="presOf" srcId="{CAC003DD-72CD-4B34-8E27-4237EBE29C6F}" destId="{6AEA3008-8F36-4EA9-81C0-C28ECD368801}" srcOrd="0" destOrd="0" presId="urn:microsoft.com/office/officeart/2005/8/layout/bProcess3"/>
    <dgm:cxn modelId="{6F01B7CF-878F-4F28-BC33-0DD42B994840}" srcId="{49115A3F-1F0C-435D-82E0-3AB8F314A5DB}" destId="{CAC003DD-72CD-4B34-8E27-4237EBE29C6F}" srcOrd="1" destOrd="0" parTransId="{2951CBA6-8FE8-4F55-B96E-32FB54CA195E}" sibTransId="{80026238-F675-4655-A6BE-B1E536947380}"/>
    <dgm:cxn modelId="{E04D1B52-8B5D-4405-8C87-167C575352B6}" srcId="{49115A3F-1F0C-435D-82E0-3AB8F314A5DB}" destId="{2FF20E00-AC60-4820-85A3-2C04788DB408}" srcOrd="5" destOrd="0" parTransId="{5294D43A-8ED4-4F4E-BDB4-7E8DE81EDBB6}" sibTransId="{0477D44A-AE05-470B-B73C-D8268D20F54B}"/>
    <dgm:cxn modelId="{46B9414C-97B8-43A4-A0F2-D72A6F984B62}" type="presOf" srcId="{BFAC39EA-6F87-4DC5-A900-2BF58DD541E3}" destId="{B66425C3-3460-4E2A-90D5-65C7876C3792}" srcOrd="0" destOrd="0" presId="urn:microsoft.com/office/officeart/2005/8/layout/bProcess3"/>
    <dgm:cxn modelId="{1CF14799-23DC-48B7-B2CF-ED94846185BC}" type="presOf" srcId="{7D0729FD-E8C7-484D-8C14-2AF0726943BA}" destId="{BDD9FA7E-95BF-4294-87D9-0289E04118DE}" srcOrd="0" destOrd="0" presId="urn:microsoft.com/office/officeart/2005/8/layout/bProcess3"/>
    <dgm:cxn modelId="{D35FF419-DE5F-4EC1-B731-EFEB1D59EB22}" type="presOf" srcId="{760EE9E6-87D8-4D4E-B0C8-0C7D11A67999}" destId="{E5345FD8-617B-4DF5-857D-DF657E0B017B}" srcOrd="0" destOrd="0" presId="urn:microsoft.com/office/officeart/2005/8/layout/bProcess3"/>
    <dgm:cxn modelId="{7E55F1F1-33AE-4FF1-8150-26C40CF4BF5B}" type="presOf" srcId="{370EC231-ABF8-4296-B8FA-6371B596E45B}" destId="{9D65A60A-1DBE-44E7-8C7B-13DD62F512BF}" srcOrd="1" destOrd="0" presId="urn:microsoft.com/office/officeart/2005/8/layout/bProcess3"/>
    <dgm:cxn modelId="{CAEBBA1E-2A96-4FF0-B448-9248AD45213D}" type="presParOf" srcId="{6784A6C6-84C3-418D-94BE-B740F807ED48}" destId="{BDD9FA7E-95BF-4294-87D9-0289E04118DE}" srcOrd="0" destOrd="0" presId="urn:microsoft.com/office/officeart/2005/8/layout/bProcess3"/>
    <dgm:cxn modelId="{D0D24032-9BDE-4D04-8971-AEB9195E8C97}" type="presParOf" srcId="{6784A6C6-84C3-418D-94BE-B740F807ED48}" destId="{B66425C3-3460-4E2A-90D5-65C7876C3792}" srcOrd="1" destOrd="0" presId="urn:microsoft.com/office/officeart/2005/8/layout/bProcess3"/>
    <dgm:cxn modelId="{EDB86582-C4E4-4213-8C03-62A24205AC8B}" type="presParOf" srcId="{B66425C3-3460-4E2A-90D5-65C7876C3792}" destId="{FEE510EC-5836-401F-A287-550DD4CCC4BA}" srcOrd="0" destOrd="0" presId="urn:microsoft.com/office/officeart/2005/8/layout/bProcess3"/>
    <dgm:cxn modelId="{D5E86FA0-BF4B-4E87-9B66-303DB88AFD11}" type="presParOf" srcId="{6784A6C6-84C3-418D-94BE-B740F807ED48}" destId="{6AEA3008-8F36-4EA9-81C0-C28ECD368801}" srcOrd="2" destOrd="0" presId="urn:microsoft.com/office/officeart/2005/8/layout/bProcess3"/>
    <dgm:cxn modelId="{8F0F3092-D852-40A6-8868-0F75344B37D5}" type="presParOf" srcId="{6784A6C6-84C3-418D-94BE-B740F807ED48}" destId="{DD1C4F53-F890-4229-AE84-257763D42790}" srcOrd="3" destOrd="0" presId="urn:microsoft.com/office/officeart/2005/8/layout/bProcess3"/>
    <dgm:cxn modelId="{E9D2FAE2-0744-45C7-8DE7-306D30BE9167}" type="presParOf" srcId="{DD1C4F53-F890-4229-AE84-257763D42790}" destId="{A358D70F-F8CE-48E1-83A9-5E33846A8386}" srcOrd="0" destOrd="0" presId="urn:microsoft.com/office/officeart/2005/8/layout/bProcess3"/>
    <dgm:cxn modelId="{C44DC36A-A511-441B-9608-716C0C52415F}" type="presParOf" srcId="{6784A6C6-84C3-418D-94BE-B740F807ED48}" destId="{DD842547-E842-4791-9887-B99DDD153E96}" srcOrd="4" destOrd="0" presId="urn:microsoft.com/office/officeart/2005/8/layout/bProcess3"/>
    <dgm:cxn modelId="{29F13E6A-FF09-4467-AF22-534D281B0D0F}" type="presParOf" srcId="{6784A6C6-84C3-418D-94BE-B740F807ED48}" destId="{78188019-981A-412E-989D-2C60DFAC38BA}" srcOrd="5" destOrd="0" presId="urn:microsoft.com/office/officeart/2005/8/layout/bProcess3"/>
    <dgm:cxn modelId="{9CF5D983-7655-41E7-832E-BFAE50B13792}" type="presParOf" srcId="{78188019-981A-412E-989D-2C60DFAC38BA}" destId="{5CFF6DD3-B88A-4CF6-9295-CE61328BDD15}" srcOrd="0" destOrd="0" presId="urn:microsoft.com/office/officeart/2005/8/layout/bProcess3"/>
    <dgm:cxn modelId="{D8510C6F-C432-4A28-BCF4-6C75F863C56D}" type="presParOf" srcId="{6784A6C6-84C3-418D-94BE-B740F807ED48}" destId="{7F1501BE-7F16-4560-9B27-651A496DCC5F}" srcOrd="6" destOrd="0" presId="urn:microsoft.com/office/officeart/2005/8/layout/bProcess3"/>
    <dgm:cxn modelId="{1522DB27-0300-4266-9462-0161D9081318}" type="presParOf" srcId="{6784A6C6-84C3-418D-94BE-B740F807ED48}" destId="{7F87782C-5A46-4F32-8EC7-6252355B41DB}" srcOrd="7" destOrd="0" presId="urn:microsoft.com/office/officeart/2005/8/layout/bProcess3"/>
    <dgm:cxn modelId="{3DE988F6-148B-4504-A204-30CFE964E5D9}" type="presParOf" srcId="{7F87782C-5A46-4F32-8EC7-6252355B41DB}" destId="{7A892AF1-00A8-4883-ACCA-D624ED809386}" srcOrd="0" destOrd="0" presId="urn:microsoft.com/office/officeart/2005/8/layout/bProcess3"/>
    <dgm:cxn modelId="{0EC120ED-1179-4C7F-B0E6-4CB2E249C332}" type="presParOf" srcId="{6784A6C6-84C3-418D-94BE-B740F807ED48}" destId="{6541FA5A-0504-4244-B168-48A1B4CE5CDA}" srcOrd="8" destOrd="0" presId="urn:microsoft.com/office/officeart/2005/8/layout/bProcess3"/>
    <dgm:cxn modelId="{CA5D80F1-87BD-4CD9-820B-1C446B68FC94}" type="presParOf" srcId="{6784A6C6-84C3-418D-94BE-B740F807ED48}" destId="{543E33A4-7A86-47E5-A519-A429012FB73C}" srcOrd="9" destOrd="0" presId="urn:microsoft.com/office/officeart/2005/8/layout/bProcess3"/>
    <dgm:cxn modelId="{472998FD-6FA6-4063-AE8A-149015D16BA7}" type="presParOf" srcId="{543E33A4-7A86-47E5-A519-A429012FB73C}" destId="{4AF44DA0-B098-492D-B8E8-4E79E6760761}" srcOrd="0" destOrd="0" presId="urn:microsoft.com/office/officeart/2005/8/layout/bProcess3"/>
    <dgm:cxn modelId="{7BADEA19-6F52-4672-BE7C-30FDA99D8507}" type="presParOf" srcId="{6784A6C6-84C3-418D-94BE-B740F807ED48}" destId="{4ABA0565-D79A-4184-8DD1-72D4C909E59F}" srcOrd="10" destOrd="0" presId="urn:microsoft.com/office/officeart/2005/8/layout/bProcess3"/>
    <dgm:cxn modelId="{56F15FC8-DF33-4B25-98F0-D4AA6D286FEE}" type="presParOf" srcId="{6784A6C6-84C3-418D-94BE-B740F807ED48}" destId="{0F4112BE-8382-453A-AF32-25874D76C900}" srcOrd="11" destOrd="0" presId="urn:microsoft.com/office/officeart/2005/8/layout/bProcess3"/>
    <dgm:cxn modelId="{35E7576A-949B-464C-B675-13670E59E83A}" type="presParOf" srcId="{0F4112BE-8382-453A-AF32-25874D76C900}" destId="{E848071C-A046-4C59-8C39-4E3A132B5A48}" srcOrd="0" destOrd="0" presId="urn:microsoft.com/office/officeart/2005/8/layout/bProcess3"/>
    <dgm:cxn modelId="{2FA1F6A9-3ACD-4775-867E-43855AE0E0D7}" type="presParOf" srcId="{6784A6C6-84C3-418D-94BE-B740F807ED48}" destId="{7423432C-DF28-4992-8292-635DBC096710}" srcOrd="12" destOrd="0" presId="urn:microsoft.com/office/officeart/2005/8/layout/bProcess3"/>
    <dgm:cxn modelId="{03C32D60-DCD7-4C33-8557-FB49F4D123D0}" type="presParOf" srcId="{6784A6C6-84C3-418D-94BE-B740F807ED48}" destId="{BDC8A18E-A879-41DB-AF12-03E676C316BE}" srcOrd="13" destOrd="0" presId="urn:microsoft.com/office/officeart/2005/8/layout/bProcess3"/>
    <dgm:cxn modelId="{19293396-3AAF-499E-83CB-5C1776C8DE8A}" type="presParOf" srcId="{BDC8A18E-A879-41DB-AF12-03E676C316BE}" destId="{9D65A60A-1DBE-44E7-8C7B-13DD62F512BF}" srcOrd="0" destOrd="0" presId="urn:microsoft.com/office/officeart/2005/8/layout/bProcess3"/>
    <dgm:cxn modelId="{2AE94A22-CD25-4C63-B57F-3CC55CFC00BE}" type="presParOf" srcId="{6784A6C6-84C3-418D-94BE-B740F807ED48}" destId="{BACE05C3-383F-4E61-9FA1-8D734EC209BC}" srcOrd="14" destOrd="0" presId="urn:microsoft.com/office/officeart/2005/8/layout/bProcess3"/>
    <dgm:cxn modelId="{FC1EF85C-FB9B-4FB1-9A37-7CCE5533FB00}" type="presParOf" srcId="{6784A6C6-84C3-418D-94BE-B740F807ED48}" destId="{0BBC82FF-086C-49FB-AFAB-A2D5B568A5E2}" srcOrd="15" destOrd="0" presId="urn:microsoft.com/office/officeart/2005/8/layout/bProcess3"/>
    <dgm:cxn modelId="{B78D4F9E-CD22-4874-8435-A84A5FE904B0}" type="presParOf" srcId="{0BBC82FF-086C-49FB-AFAB-A2D5B568A5E2}" destId="{1DB98E56-F00D-4274-AE82-DA0B9480FCFA}" srcOrd="0" destOrd="0" presId="urn:microsoft.com/office/officeart/2005/8/layout/bProcess3"/>
    <dgm:cxn modelId="{69F74A82-F927-472B-B9BC-7CD77920FEF6}" type="presParOf" srcId="{6784A6C6-84C3-418D-94BE-B740F807ED48}" destId="{191E3A2D-CE6E-4AC7-95E0-5177536FA99E}" srcOrd="16" destOrd="0" presId="urn:microsoft.com/office/officeart/2005/8/layout/bProcess3"/>
    <dgm:cxn modelId="{AD6D0333-4414-4229-B31C-44ECC0CD350D}" type="presParOf" srcId="{6784A6C6-84C3-418D-94BE-B740F807ED48}" destId="{EA2B6E5B-F170-4E75-B603-9916CF4A5C00}" srcOrd="17" destOrd="0" presId="urn:microsoft.com/office/officeart/2005/8/layout/bProcess3"/>
    <dgm:cxn modelId="{4048A1D9-A6B1-48D2-9177-E10A8641FD7C}" type="presParOf" srcId="{EA2B6E5B-F170-4E75-B603-9916CF4A5C00}" destId="{3C38F2A0-86FA-43E9-98B2-039C6F2696A1}" srcOrd="0" destOrd="0" presId="urn:microsoft.com/office/officeart/2005/8/layout/bProcess3"/>
    <dgm:cxn modelId="{11190D23-9551-4215-9092-735B0025F797}" type="presParOf" srcId="{6784A6C6-84C3-418D-94BE-B740F807ED48}" destId="{E5345FD8-617B-4DF5-857D-DF657E0B017B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9F4C3-ADAC-4217-A6BB-91E472256F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5ED750-CE62-4A36-B35B-EE2939797CB4}">
      <dgm:prSet/>
      <dgm:spPr/>
      <dgm:t>
        <a:bodyPr/>
        <a:lstStyle/>
        <a:p>
          <a:pPr rtl="0"/>
          <a:r>
            <a:rPr lang="ru-RU" b="1" dirty="0" smtClean="0">
              <a:latin typeface="Candara" panose="020E0502030303020204" pitchFamily="34" charset="0"/>
            </a:rPr>
            <a:t>Създаване на екипи, които </a:t>
          </a:r>
          <a:r>
            <a:rPr lang="ru-RU" b="1" dirty="0" smtClean="0">
              <a:latin typeface="Candara" panose="020E0502030303020204" pitchFamily="34" charset="0"/>
            </a:rPr>
            <a:t>структурират и </a:t>
          </a:r>
          <a:r>
            <a:rPr lang="ru-RU" b="1" dirty="0" smtClean="0">
              <a:latin typeface="Candara" panose="020E0502030303020204" pitchFamily="34" charset="0"/>
            </a:rPr>
            <a:t>управляват проекти – повишаване на капацитета на общината</a:t>
          </a:r>
          <a:endParaRPr lang="en-US" b="1" dirty="0">
            <a:latin typeface="Candara" panose="020E0502030303020204" pitchFamily="34" charset="0"/>
          </a:endParaRPr>
        </a:p>
      </dgm:t>
    </dgm:pt>
    <dgm:pt modelId="{AEC0EFA6-47E8-49C4-8B8B-B8FED2CEB164}" type="parTrans" cxnId="{BA8B7318-40EC-404C-B2A1-C2171AA8B54C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6C9EE336-DF97-4E00-9CA2-6B0B570AE750}" type="sibTrans" cxnId="{BA8B7318-40EC-404C-B2A1-C2171AA8B54C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1696461B-BA03-4C00-8861-E73D10CE42F2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Създаване на инвеститорски интерес в региона</a:t>
          </a:r>
          <a:endParaRPr lang="en-US" b="1">
            <a:latin typeface="Candara" panose="020E0502030303020204" pitchFamily="34" charset="0"/>
          </a:endParaRPr>
        </a:p>
      </dgm:t>
    </dgm:pt>
    <dgm:pt modelId="{CD93D256-404B-4A65-9A8B-F18806D49D6C}" type="parTrans" cxnId="{59A2940C-2AD0-46CF-A626-EEBA3B6AC774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01B933A0-EB8F-44C2-914A-7442FD6A7DA8}" type="sibTrans" cxnId="{59A2940C-2AD0-46CF-A626-EEBA3B6AC774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B6AAF056-FC2C-40C6-B81E-CB5D23874374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Икономическо и социално развитие на градския ареал</a:t>
          </a:r>
          <a:endParaRPr lang="en-US" b="1">
            <a:latin typeface="Candara" panose="020E0502030303020204" pitchFamily="34" charset="0"/>
          </a:endParaRPr>
        </a:p>
      </dgm:t>
    </dgm:pt>
    <dgm:pt modelId="{146606D1-B1D3-47F3-BB8B-3D789AD15D28}" type="parTrans" cxnId="{74ED73A7-76AA-47BC-89BC-B7C6619D81CC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27BE4EDB-1975-443C-91B1-7D2006F3A347}" type="sibTrans" cxnId="{74ED73A7-76AA-47BC-89BC-B7C6619D81CC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98A74D40-A272-489D-8B33-EF593067723B}">
      <dgm:prSet/>
      <dgm:spPr/>
      <dgm:t>
        <a:bodyPr/>
        <a:lstStyle/>
        <a:p>
          <a:pPr rtl="0"/>
          <a:r>
            <a:rPr lang="ru-RU" b="1" dirty="0" smtClean="0">
              <a:latin typeface="Candara" panose="020E0502030303020204" pitchFamily="34" charset="0"/>
            </a:rPr>
            <a:t>Повишаване на финансовата дисциплина на общинските търговски дружества</a:t>
          </a:r>
          <a:endParaRPr lang="en-US" b="1" dirty="0">
            <a:latin typeface="Candara" panose="020E0502030303020204" pitchFamily="34" charset="0"/>
          </a:endParaRPr>
        </a:p>
      </dgm:t>
    </dgm:pt>
    <dgm:pt modelId="{B1B3457B-5348-4D48-8F61-4B132CE6731D}" type="parTrans" cxnId="{7668618B-F0F2-4A69-89D6-0642A9189957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1725C8BF-71FA-492F-88CF-7E8EF8812E3F}" type="sibTrans" cxnId="{7668618B-F0F2-4A69-89D6-0642A9189957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BD517C87-4622-404D-88D6-2CAB5EBFE15A}">
      <dgm:prSet/>
      <dgm:spPr/>
      <dgm:t>
        <a:bodyPr/>
        <a:lstStyle/>
        <a:p>
          <a:pPr rtl="0"/>
          <a:r>
            <a:rPr lang="ru-RU" b="1" smtClean="0">
              <a:latin typeface="Candara" panose="020E0502030303020204" pitchFamily="34" charset="0"/>
            </a:rPr>
            <a:t>Създаване на устойчиви обекти и дейности</a:t>
          </a:r>
          <a:endParaRPr lang="en-US" b="1">
            <a:latin typeface="Candara" panose="020E0502030303020204" pitchFamily="34" charset="0"/>
          </a:endParaRPr>
        </a:p>
      </dgm:t>
    </dgm:pt>
    <dgm:pt modelId="{B2961BBB-F73B-47D0-B889-42B3E22D40D8}" type="parTrans" cxnId="{A1218C15-6BBE-40CD-A411-04C88049C639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A12F7EDF-F8EA-4000-A70C-FCDB52272BF0}" type="sibTrans" cxnId="{A1218C15-6BBE-40CD-A411-04C88049C639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19E846BA-0045-417C-B65A-6FAE9F5A3B31}" type="pres">
      <dgm:prSet presAssocID="{9569F4C3-ADAC-4217-A6BB-91E472256F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8DBA568-030A-4A1D-87DB-DE6D55EDD0AA}" type="pres">
      <dgm:prSet presAssocID="{9569F4C3-ADAC-4217-A6BB-91E472256FBA}" presName="Name1" presStyleCnt="0"/>
      <dgm:spPr/>
      <dgm:t>
        <a:bodyPr/>
        <a:lstStyle/>
        <a:p>
          <a:endParaRPr lang="en-US"/>
        </a:p>
      </dgm:t>
    </dgm:pt>
    <dgm:pt modelId="{8CB72743-7DD3-45F5-A4FA-AB9B55EF8F50}" type="pres">
      <dgm:prSet presAssocID="{9569F4C3-ADAC-4217-A6BB-91E472256FBA}" presName="cycle" presStyleCnt="0"/>
      <dgm:spPr/>
      <dgm:t>
        <a:bodyPr/>
        <a:lstStyle/>
        <a:p>
          <a:endParaRPr lang="en-US"/>
        </a:p>
      </dgm:t>
    </dgm:pt>
    <dgm:pt modelId="{ACF16E17-68FA-418C-ACAC-E325BD01802A}" type="pres">
      <dgm:prSet presAssocID="{9569F4C3-ADAC-4217-A6BB-91E472256FBA}" presName="srcNode" presStyleLbl="node1" presStyleIdx="0" presStyleCnt="5"/>
      <dgm:spPr/>
      <dgm:t>
        <a:bodyPr/>
        <a:lstStyle/>
        <a:p>
          <a:endParaRPr lang="en-US"/>
        </a:p>
      </dgm:t>
    </dgm:pt>
    <dgm:pt modelId="{AC8DDA72-6A2C-4F49-84EC-80023556B9B0}" type="pres">
      <dgm:prSet presAssocID="{9569F4C3-ADAC-4217-A6BB-91E472256FBA}" presName="conn" presStyleLbl="parChTrans1D2" presStyleIdx="0" presStyleCnt="1"/>
      <dgm:spPr/>
      <dgm:t>
        <a:bodyPr/>
        <a:lstStyle/>
        <a:p>
          <a:endParaRPr lang="en-US"/>
        </a:p>
      </dgm:t>
    </dgm:pt>
    <dgm:pt modelId="{20BF8975-3B92-4CC6-95A4-A849EA0B417E}" type="pres">
      <dgm:prSet presAssocID="{9569F4C3-ADAC-4217-A6BB-91E472256FBA}" presName="extraNode" presStyleLbl="node1" presStyleIdx="0" presStyleCnt="5"/>
      <dgm:spPr/>
      <dgm:t>
        <a:bodyPr/>
        <a:lstStyle/>
        <a:p>
          <a:endParaRPr lang="en-US"/>
        </a:p>
      </dgm:t>
    </dgm:pt>
    <dgm:pt modelId="{DBE22387-526B-4093-A5E9-C3DA24991AD9}" type="pres">
      <dgm:prSet presAssocID="{9569F4C3-ADAC-4217-A6BB-91E472256FBA}" presName="dstNode" presStyleLbl="node1" presStyleIdx="0" presStyleCnt="5"/>
      <dgm:spPr/>
      <dgm:t>
        <a:bodyPr/>
        <a:lstStyle/>
        <a:p>
          <a:endParaRPr lang="en-US"/>
        </a:p>
      </dgm:t>
    </dgm:pt>
    <dgm:pt modelId="{5FF6A0B6-4E72-4CB9-AF69-38D0F7C07E88}" type="pres">
      <dgm:prSet presAssocID="{B75ED750-CE62-4A36-B35B-EE2939797CB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E112-C7C6-4123-AA8C-FBF5C69AF44E}" type="pres">
      <dgm:prSet presAssocID="{B75ED750-CE62-4A36-B35B-EE2939797CB4}" presName="accent_1" presStyleCnt="0"/>
      <dgm:spPr/>
      <dgm:t>
        <a:bodyPr/>
        <a:lstStyle/>
        <a:p>
          <a:endParaRPr lang="en-US"/>
        </a:p>
      </dgm:t>
    </dgm:pt>
    <dgm:pt modelId="{7F89B87D-D4F9-492D-A97F-1BA14565EA32}" type="pres">
      <dgm:prSet presAssocID="{B75ED750-CE62-4A36-B35B-EE2939797CB4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1016C2A-7F71-4456-89E0-E59AA6E601F9}" type="pres">
      <dgm:prSet presAssocID="{1696461B-BA03-4C00-8861-E73D10CE42F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CA3B2-AB46-432E-A382-72E6AC6E8C04}" type="pres">
      <dgm:prSet presAssocID="{1696461B-BA03-4C00-8861-E73D10CE42F2}" presName="accent_2" presStyleCnt="0"/>
      <dgm:spPr/>
      <dgm:t>
        <a:bodyPr/>
        <a:lstStyle/>
        <a:p>
          <a:endParaRPr lang="en-US"/>
        </a:p>
      </dgm:t>
    </dgm:pt>
    <dgm:pt modelId="{5AE596A4-8EE2-458C-85B7-29A881B74D82}" type="pres">
      <dgm:prSet presAssocID="{1696461B-BA03-4C00-8861-E73D10CE42F2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B20C2B60-27C9-4F4B-82CC-7D74917CCBD1}" type="pres">
      <dgm:prSet presAssocID="{B6AAF056-FC2C-40C6-B81E-CB5D2387437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A6964-EF98-4426-9BD3-5E08CDD790FF}" type="pres">
      <dgm:prSet presAssocID="{B6AAF056-FC2C-40C6-B81E-CB5D23874374}" presName="accent_3" presStyleCnt="0"/>
      <dgm:spPr/>
      <dgm:t>
        <a:bodyPr/>
        <a:lstStyle/>
        <a:p>
          <a:endParaRPr lang="en-US"/>
        </a:p>
      </dgm:t>
    </dgm:pt>
    <dgm:pt modelId="{A341708F-6AE6-4111-92DF-446BF4C8E586}" type="pres">
      <dgm:prSet presAssocID="{B6AAF056-FC2C-40C6-B81E-CB5D23874374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701F9FAB-5679-406B-B8AB-6E83AAB063CF}" type="pres">
      <dgm:prSet presAssocID="{98A74D40-A272-489D-8B33-EF593067723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43104-CEF8-48CD-8C17-16B72D0D7311}" type="pres">
      <dgm:prSet presAssocID="{98A74D40-A272-489D-8B33-EF593067723B}" presName="accent_4" presStyleCnt="0"/>
      <dgm:spPr/>
      <dgm:t>
        <a:bodyPr/>
        <a:lstStyle/>
        <a:p>
          <a:endParaRPr lang="en-US"/>
        </a:p>
      </dgm:t>
    </dgm:pt>
    <dgm:pt modelId="{64338305-3BAD-42C3-8EE9-7123730003B5}" type="pres">
      <dgm:prSet presAssocID="{98A74D40-A272-489D-8B33-EF593067723B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7ABFA573-BFA8-414C-9CEC-59379B958E3D}" type="pres">
      <dgm:prSet presAssocID="{BD517C87-4622-404D-88D6-2CAB5EBFE15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010FC-D11D-4F24-AD41-1F80EBA1255B}" type="pres">
      <dgm:prSet presAssocID="{BD517C87-4622-404D-88D6-2CAB5EBFE15A}" presName="accent_5" presStyleCnt="0"/>
      <dgm:spPr/>
      <dgm:t>
        <a:bodyPr/>
        <a:lstStyle/>
        <a:p>
          <a:endParaRPr lang="en-US"/>
        </a:p>
      </dgm:t>
    </dgm:pt>
    <dgm:pt modelId="{BF4CE520-5771-4446-AE86-0EC53E3FF059}" type="pres">
      <dgm:prSet presAssocID="{BD517C87-4622-404D-88D6-2CAB5EBFE15A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74ED73A7-76AA-47BC-89BC-B7C6619D81CC}" srcId="{9569F4C3-ADAC-4217-A6BB-91E472256FBA}" destId="{B6AAF056-FC2C-40C6-B81E-CB5D23874374}" srcOrd="2" destOrd="0" parTransId="{146606D1-B1D3-47F3-BB8B-3D789AD15D28}" sibTransId="{27BE4EDB-1975-443C-91B1-7D2006F3A347}"/>
    <dgm:cxn modelId="{CBFE8362-8C59-4B0D-A98C-9EA400E560E3}" type="presOf" srcId="{98A74D40-A272-489D-8B33-EF593067723B}" destId="{701F9FAB-5679-406B-B8AB-6E83AAB063CF}" srcOrd="0" destOrd="0" presId="urn:microsoft.com/office/officeart/2008/layout/VerticalCurvedList"/>
    <dgm:cxn modelId="{A5A4E8E4-5945-4093-9FD5-F31B38EACE35}" type="presOf" srcId="{9569F4C3-ADAC-4217-A6BB-91E472256FBA}" destId="{19E846BA-0045-417C-B65A-6FAE9F5A3B31}" srcOrd="0" destOrd="0" presId="urn:microsoft.com/office/officeart/2008/layout/VerticalCurvedList"/>
    <dgm:cxn modelId="{A1218C15-6BBE-40CD-A411-04C88049C639}" srcId="{9569F4C3-ADAC-4217-A6BB-91E472256FBA}" destId="{BD517C87-4622-404D-88D6-2CAB5EBFE15A}" srcOrd="4" destOrd="0" parTransId="{B2961BBB-F73B-47D0-B889-42B3E22D40D8}" sibTransId="{A12F7EDF-F8EA-4000-A70C-FCDB52272BF0}"/>
    <dgm:cxn modelId="{EC004C71-2C00-471A-B424-FEEEB70B09F0}" type="presOf" srcId="{BD517C87-4622-404D-88D6-2CAB5EBFE15A}" destId="{7ABFA573-BFA8-414C-9CEC-59379B958E3D}" srcOrd="0" destOrd="0" presId="urn:microsoft.com/office/officeart/2008/layout/VerticalCurvedList"/>
    <dgm:cxn modelId="{7668618B-F0F2-4A69-89D6-0642A9189957}" srcId="{9569F4C3-ADAC-4217-A6BB-91E472256FBA}" destId="{98A74D40-A272-489D-8B33-EF593067723B}" srcOrd="3" destOrd="0" parTransId="{B1B3457B-5348-4D48-8F61-4B132CE6731D}" sibTransId="{1725C8BF-71FA-492F-88CF-7E8EF8812E3F}"/>
    <dgm:cxn modelId="{95FB8D66-8D13-4A1A-BF01-4B9D5388A5B7}" type="presOf" srcId="{1696461B-BA03-4C00-8861-E73D10CE42F2}" destId="{B1016C2A-7F71-4456-89E0-E59AA6E601F9}" srcOrd="0" destOrd="0" presId="urn:microsoft.com/office/officeart/2008/layout/VerticalCurvedList"/>
    <dgm:cxn modelId="{AFBAA86E-6925-4695-8B8B-A332255E9F36}" type="presOf" srcId="{B6AAF056-FC2C-40C6-B81E-CB5D23874374}" destId="{B20C2B60-27C9-4F4B-82CC-7D74917CCBD1}" srcOrd="0" destOrd="0" presId="urn:microsoft.com/office/officeart/2008/layout/VerticalCurvedList"/>
    <dgm:cxn modelId="{BA8B7318-40EC-404C-B2A1-C2171AA8B54C}" srcId="{9569F4C3-ADAC-4217-A6BB-91E472256FBA}" destId="{B75ED750-CE62-4A36-B35B-EE2939797CB4}" srcOrd="0" destOrd="0" parTransId="{AEC0EFA6-47E8-49C4-8B8B-B8FED2CEB164}" sibTransId="{6C9EE336-DF97-4E00-9CA2-6B0B570AE750}"/>
    <dgm:cxn modelId="{86F80ED9-95AE-49C2-93C8-476135345031}" type="presOf" srcId="{B75ED750-CE62-4A36-B35B-EE2939797CB4}" destId="{5FF6A0B6-4E72-4CB9-AF69-38D0F7C07E88}" srcOrd="0" destOrd="0" presId="urn:microsoft.com/office/officeart/2008/layout/VerticalCurvedList"/>
    <dgm:cxn modelId="{59A2940C-2AD0-46CF-A626-EEBA3B6AC774}" srcId="{9569F4C3-ADAC-4217-A6BB-91E472256FBA}" destId="{1696461B-BA03-4C00-8861-E73D10CE42F2}" srcOrd="1" destOrd="0" parTransId="{CD93D256-404B-4A65-9A8B-F18806D49D6C}" sibTransId="{01B933A0-EB8F-44C2-914A-7442FD6A7DA8}"/>
    <dgm:cxn modelId="{78E9FA34-3B24-47EB-AD0A-B8594A6F8A59}" type="presOf" srcId="{6C9EE336-DF97-4E00-9CA2-6B0B570AE750}" destId="{AC8DDA72-6A2C-4F49-84EC-80023556B9B0}" srcOrd="0" destOrd="0" presId="urn:microsoft.com/office/officeart/2008/layout/VerticalCurvedList"/>
    <dgm:cxn modelId="{0725C954-8B8D-41C3-95B8-0893284B5331}" type="presParOf" srcId="{19E846BA-0045-417C-B65A-6FAE9F5A3B31}" destId="{38DBA568-030A-4A1D-87DB-DE6D55EDD0AA}" srcOrd="0" destOrd="0" presId="urn:microsoft.com/office/officeart/2008/layout/VerticalCurvedList"/>
    <dgm:cxn modelId="{2434FF1C-B4C4-45EA-B64A-8A9F559E1148}" type="presParOf" srcId="{38DBA568-030A-4A1D-87DB-DE6D55EDD0AA}" destId="{8CB72743-7DD3-45F5-A4FA-AB9B55EF8F50}" srcOrd="0" destOrd="0" presId="urn:microsoft.com/office/officeart/2008/layout/VerticalCurvedList"/>
    <dgm:cxn modelId="{C18AAE3B-6EFE-4B05-A903-1F9DFD92E4A0}" type="presParOf" srcId="{8CB72743-7DD3-45F5-A4FA-AB9B55EF8F50}" destId="{ACF16E17-68FA-418C-ACAC-E325BD01802A}" srcOrd="0" destOrd="0" presId="urn:microsoft.com/office/officeart/2008/layout/VerticalCurvedList"/>
    <dgm:cxn modelId="{9C279058-DE6B-4A23-A7FB-5812233FBD79}" type="presParOf" srcId="{8CB72743-7DD3-45F5-A4FA-AB9B55EF8F50}" destId="{AC8DDA72-6A2C-4F49-84EC-80023556B9B0}" srcOrd="1" destOrd="0" presId="urn:microsoft.com/office/officeart/2008/layout/VerticalCurvedList"/>
    <dgm:cxn modelId="{45C4C90E-59B4-4276-BA02-460ADEDDC00E}" type="presParOf" srcId="{8CB72743-7DD3-45F5-A4FA-AB9B55EF8F50}" destId="{20BF8975-3B92-4CC6-95A4-A849EA0B417E}" srcOrd="2" destOrd="0" presId="urn:microsoft.com/office/officeart/2008/layout/VerticalCurvedList"/>
    <dgm:cxn modelId="{38FF07F4-DBB8-4721-A5F9-6C520DB10D2D}" type="presParOf" srcId="{8CB72743-7DD3-45F5-A4FA-AB9B55EF8F50}" destId="{DBE22387-526B-4093-A5E9-C3DA24991AD9}" srcOrd="3" destOrd="0" presId="urn:microsoft.com/office/officeart/2008/layout/VerticalCurvedList"/>
    <dgm:cxn modelId="{8E17AB8E-319D-4C75-AF7F-3FD20A973A8D}" type="presParOf" srcId="{38DBA568-030A-4A1D-87DB-DE6D55EDD0AA}" destId="{5FF6A0B6-4E72-4CB9-AF69-38D0F7C07E88}" srcOrd="1" destOrd="0" presId="urn:microsoft.com/office/officeart/2008/layout/VerticalCurvedList"/>
    <dgm:cxn modelId="{5A3639E0-3AD6-4ADB-A6DD-55D95DEE5F3C}" type="presParOf" srcId="{38DBA568-030A-4A1D-87DB-DE6D55EDD0AA}" destId="{A199E112-C7C6-4123-AA8C-FBF5C69AF44E}" srcOrd="2" destOrd="0" presId="urn:microsoft.com/office/officeart/2008/layout/VerticalCurvedList"/>
    <dgm:cxn modelId="{58172CBA-DF2A-4336-BC36-5B9DE1A3808A}" type="presParOf" srcId="{A199E112-C7C6-4123-AA8C-FBF5C69AF44E}" destId="{7F89B87D-D4F9-492D-A97F-1BA14565EA32}" srcOrd="0" destOrd="0" presId="urn:microsoft.com/office/officeart/2008/layout/VerticalCurvedList"/>
    <dgm:cxn modelId="{92F84E41-4E30-4304-8FEE-CED547FB328C}" type="presParOf" srcId="{38DBA568-030A-4A1D-87DB-DE6D55EDD0AA}" destId="{B1016C2A-7F71-4456-89E0-E59AA6E601F9}" srcOrd="3" destOrd="0" presId="urn:microsoft.com/office/officeart/2008/layout/VerticalCurvedList"/>
    <dgm:cxn modelId="{FA5E10D2-7DCD-44CD-B3C8-A8C938695A66}" type="presParOf" srcId="{38DBA568-030A-4A1D-87DB-DE6D55EDD0AA}" destId="{B6FCA3B2-AB46-432E-A382-72E6AC6E8C04}" srcOrd="4" destOrd="0" presId="urn:microsoft.com/office/officeart/2008/layout/VerticalCurvedList"/>
    <dgm:cxn modelId="{30824D14-9428-4786-A96B-EEF3C42592DF}" type="presParOf" srcId="{B6FCA3B2-AB46-432E-A382-72E6AC6E8C04}" destId="{5AE596A4-8EE2-458C-85B7-29A881B74D82}" srcOrd="0" destOrd="0" presId="urn:microsoft.com/office/officeart/2008/layout/VerticalCurvedList"/>
    <dgm:cxn modelId="{BD584042-A7C1-496D-B9B7-D44DEFD168C8}" type="presParOf" srcId="{38DBA568-030A-4A1D-87DB-DE6D55EDD0AA}" destId="{B20C2B60-27C9-4F4B-82CC-7D74917CCBD1}" srcOrd="5" destOrd="0" presId="urn:microsoft.com/office/officeart/2008/layout/VerticalCurvedList"/>
    <dgm:cxn modelId="{1F545A16-022C-4E89-84D1-836A3C3F153B}" type="presParOf" srcId="{38DBA568-030A-4A1D-87DB-DE6D55EDD0AA}" destId="{B8DA6964-EF98-4426-9BD3-5E08CDD790FF}" srcOrd="6" destOrd="0" presId="urn:microsoft.com/office/officeart/2008/layout/VerticalCurvedList"/>
    <dgm:cxn modelId="{7A4A6673-BE21-4069-B899-00F8C24B70AB}" type="presParOf" srcId="{B8DA6964-EF98-4426-9BD3-5E08CDD790FF}" destId="{A341708F-6AE6-4111-92DF-446BF4C8E586}" srcOrd="0" destOrd="0" presId="urn:microsoft.com/office/officeart/2008/layout/VerticalCurvedList"/>
    <dgm:cxn modelId="{535ECD4A-0732-4F36-B51D-095BFFA5354F}" type="presParOf" srcId="{38DBA568-030A-4A1D-87DB-DE6D55EDD0AA}" destId="{701F9FAB-5679-406B-B8AB-6E83AAB063CF}" srcOrd="7" destOrd="0" presId="urn:microsoft.com/office/officeart/2008/layout/VerticalCurvedList"/>
    <dgm:cxn modelId="{3DDFFB6E-9214-4626-B2D7-E1ACF451C2EA}" type="presParOf" srcId="{38DBA568-030A-4A1D-87DB-DE6D55EDD0AA}" destId="{49943104-CEF8-48CD-8C17-16B72D0D7311}" srcOrd="8" destOrd="0" presId="urn:microsoft.com/office/officeart/2008/layout/VerticalCurvedList"/>
    <dgm:cxn modelId="{9110F80C-41D3-40BC-B709-F19D87D53345}" type="presParOf" srcId="{49943104-CEF8-48CD-8C17-16B72D0D7311}" destId="{64338305-3BAD-42C3-8EE9-7123730003B5}" srcOrd="0" destOrd="0" presId="urn:microsoft.com/office/officeart/2008/layout/VerticalCurvedList"/>
    <dgm:cxn modelId="{D61E9234-5DAD-4936-BF80-46BC92712025}" type="presParOf" srcId="{38DBA568-030A-4A1D-87DB-DE6D55EDD0AA}" destId="{7ABFA573-BFA8-414C-9CEC-59379B958E3D}" srcOrd="9" destOrd="0" presId="urn:microsoft.com/office/officeart/2008/layout/VerticalCurvedList"/>
    <dgm:cxn modelId="{3A5E477C-FE2E-4C29-8809-5AEC1B49A4A4}" type="presParOf" srcId="{38DBA568-030A-4A1D-87DB-DE6D55EDD0AA}" destId="{D8D010FC-D11D-4F24-AD41-1F80EBA1255B}" srcOrd="10" destOrd="0" presId="urn:microsoft.com/office/officeart/2008/layout/VerticalCurvedList"/>
    <dgm:cxn modelId="{433962D3-2C17-4422-8F77-84EB76D2BC97}" type="presParOf" srcId="{D8D010FC-D11D-4F24-AD41-1F80EBA1255B}" destId="{BF4CE520-5771-4446-AE86-0EC53E3FF0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514A0-37BD-4FE6-BF71-D1F06C4EEB7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DE2A43-1EF5-4422-B452-5178DE04F88F}">
      <dgm:prSet phldrT="[Text]"/>
      <dgm:spPr/>
      <dgm:t>
        <a:bodyPr/>
        <a:lstStyle/>
        <a:p>
          <a:r>
            <a:rPr lang="bg-BG" b="1" dirty="0" smtClean="0">
              <a:latin typeface="Candara" panose="020E0502030303020204" pitchFamily="34" charset="0"/>
            </a:rPr>
            <a:t>Проектен екип</a:t>
          </a:r>
          <a:endParaRPr lang="en-US" b="1" dirty="0">
            <a:latin typeface="Candara" panose="020E0502030303020204" pitchFamily="34" charset="0"/>
          </a:endParaRPr>
        </a:p>
      </dgm:t>
    </dgm:pt>
    <dgm:pt modelId="{B7EF5462-D066-43A6-A445-E8EBFC0F1EF4}" type="parTrans" cxnId="{064E6C20-CF70-4307-8F57-B97A25762D22}">
      <dgm:prSet/>
      <dgm:spPr/>
      <dgm:t>
        <a:bodyPr/>
        <a:lstStyle/>
        <a:p>
          <a:endParaRPr lang="en-US"/>
        </a:p>
      </dgm:t>
    </dgm:pt>
    <dgm:pt modelId="{B3DA1E28-0174-42B2-8018-4A203D11AE4F}" type="sibTrans" cxnId="{064E6C20-CF70-4307-8F57-B97A25762D22}">
      <dgm:prSet/>
      <dgm:spPr/>
      <dgm:t>
        <a:bodyPr/>
        <a:lstStyle/>
        <a:p>
          <a:endParaRPr lang="en-US"/>
        </a:p>
      </dgm:t>
    </dgm:pt>
    <dgm:pt modelId="{4E092678-12C7-41DD-8F81-F50ECB3FC7D7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ТСУ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ED3DD907-0C6C-4826-9FE9-DC138B73CB39}" type="parTrans" cxnId="{4726C665-C1DC-4FD5-8920-80D48C86497B}">
      <dgm:prSet/>
      <dgm:spPr/>
      <dgm:t>
        <a:bodyPr/>
        <a:lstStyle/>
        <a:p>
          <a:endParaRPr lang="en-US"/>
        </a:p>
      </dgm:t>
    </dgm:pt>
    <dgm:pt modelId="{B6274155-22DF-4E10-8E87-9E6DCBAC097E}" type="sibTrans" cxnId="{4726C665-C1DC-4FD5-8920-80D48C86497B}">
      <dgm:prSet/>
      <dgm:spPr/>
      <dgm:t>
        <a:bodyPr/>
        <a:lstStyle/>
        <a:p>
          <a:endParaRPr lang="en-US"/>
        </a:p>
      </dgm:t>
    </dgm:pt>
    <dgm:pt modelId="{4A46B6D6-CA59-4D2E-8893-A5ECAD5EF9FD}">
      <dgm:prSet phldrT="[Text]" custT="1"/>
      <dgm:spPr/>
      <dgm:t>
        <a:bodyPr/>
        <a:lstStyle/>
        <a:p>
          <a:r>
            <a:rPr lang="bg-BG" sz="1600" b="1" dirty="0" smtClean="0">
              <a:latin typeface="Candara" panose="020E0502030303020204" pitchFamily="34" charset="0"/>
            </a:rPr>
            <a:t>Проекти</a:t>
          </a:r>
          <a:endParaRPr lang="en-US" sz="1600" b="1" dirty="0">
            <a:latin typeface="Candara" panose="020E0502030303020204" pitchFamily="34" charset="0"/>
          </a:endParaRPr>
        </a:p>
      </dgm:t>
    </dgm:pt>
    <dgm:pt modelId="{F00B0F91-88FB-4549-9293-D432A53BB0F6}" type="parTrans" cxnId="{B216A830-DC21-41EB-86C7-DF07393B08CC}">
      <dgm:prSet/>
      <dgm:spPr/>
      <dgm:t>
        <a:bodyPr/>
        <a:lstStyle/>
        <a:p>
          <a:endParaRPr lang="en-US"/>
        </a:p>
      </dgm:t>
    </dgm:pt>
    <dgm:pt modelId="{8C9EA963-1E7D-449C-A0EE-1BEB8ED63F5B}" type="sibTrans" cxnId="{B216A830-DC21-41EB-86C7-DF07393B08CC}">
      <dgm:prSet/>
      <dgm:spPr/>
      <dgm:t>
        <a:bodyPr/>
        <a:lstStyle/>
        <a:p>
          <a:endParaRPr lang="en-US"/>
        </a:p>
      </dgm:t>
    </dgm:pt>
    <dgm:pt modelId="{F6990AA0-A7BA-4369-9E21-28E123A84406}">
      <dgm:prSet phldrT="[Text]"/>
      <dgm:spPr/>
      <dgm:t>
        <a:bodyPr/>
        <a:lstStyle/>
        <a:p>
          <a:r>
            <a:rPr lang="bg-BG" b="1" dirty="0" smtClean="0">
              <a:latin typeface="Candara" panose="020E0502030303020204" pitchFamily="34" charset="0"/>
            </a:rPr>
            <a:t>Финанси</a:t>
          </a:r>
          <a:endParaRPr lang="en-US" b="1" dirty="0">
            <a:latin typeface="Candara" panose="020E0502030303020204" pitchFamily="34" charset="0"/>
          </a:endParaRPr>
        </a:p>
      </dgm:t>
    </dgm:pt>
    <dgm:pt modelId="{88CFE3FF-7EE3-435F-811B-E40941F5A8D3}" type="parTrans" cxnId="{F5253ABC-3C00-4009-897F-D0EC3A32030C}">
      <dgm:prSet/>
      <dgm:spPr/>
      <dgm:t>
        <a:bodyPr/>
        <a:lstStyle/>
        <a:p>
          <a:endParaRPr lang="en-US"/>
        </a:p>
      </dgm:t>
    </dgm:pt>
    <dgm:pt modelId="{B5B0A897-B751-4737-981A-219328596641}" type="sibTrans" cxnId="{F5253ABC-3C00-4009-897F-D0EC3A32030C}">
      <dgm:prSet/>
      <dgm:spPr/>
      <dgm:t>
        <a:bodyPr/>
        <a:lstStyle/>
        <a:p>
          <a:endParaRPr lang="en-US"/>
        </a:p>
      </dgm:t>
    </dgm:pt>
    <dgm:pt modelId="{D2641D41-4459-4A8E-BFED-223A611DB83F}">
      <dgm:prSet phldrT="[Text]" custT="1"/>
      <dgm:spPr/>
      <dgm:t>
        <a:bodyPr/>
        <a:lstStyle/>
        <a:p>
          <a:r>
            <a:rPr lang="bg-BG" sz="1200" b="1" dirty="0" smtClean="0">
              <a:latin typeface="Candara" panose="020E0502030303020204" pitchFamily="34" charset="0"/>
            </a:rPr>
            <a:t>Общинска собственост</a:t>
          </a:r>
          <a:endParaRPr lang="en-US" sz="1200" b="1" dirty="0">
            <a:latin typeface="Candara" panose="020E0502030303020204" pitchFamily="34" charset="0"/>
          </a:endParaRPr>
        </a:p>
      </dgm:t>
    </dgm:pt>
    <dgm:pt modelId="{19BFBC87-9E42-44E4-A800-E28F1A39A7DA}" type="parTrans" cxnId="{E1E52FAE-3BB0-448D-9218-6F39F64D7D24}">
      <dgm:prSet/>
      <dgm:spPr/>
      <dgm:t>
        <a:bodyPr/>
        <a:lstStyle/>
        <a:p>
          <a:endParaRPr lang="en-US"/>
        </a:p>
      </dgm:t>
    </dgm:pt>
    <dgm:pt modelId="{BB4ADED6-3FC9-41AC-905C-5E86CEDFD23E}" type="sibTrans" cxnId="{E1E52FAE-3BB0-448D-9218-6F39F64D7D24}">
      <dgm:prSet/>
      <dgm:spPr/>
      <dgm:t>
        <a:bodyPr/>
        <a:lstStyle/>
        <a:p>
          <a:endParaRPr lang="en-US"/>
        </a:p>
      </dgm:t>
    </dgm:pt>
    <dgm:pt modelId="{FFE99255-DDD8-430C-BF33-4A40DA25A6A1}" type="pres">
      <dgm:prSet presAssocID="{468514A0-37BD-4FE6-BF71-D1F06C4EEB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6E74E-99C7-4C18-B620-82EE87DAB55C}" type="pres">
      <dgm:prSet presAssocID="{A8DE2A43-1EF5-4422-B452-5178DE04F88F}" presName="centerShape" presStyleLbl="node0" presStyleIdx="0" presStyleCnt="1"/>
      <dgm:spPr/>
      <dgm:t>
        <a:bodyPr/>
        <a:lstStyle/>
        <a:p>
          <a:endParaRPr lang="en-US"/>
        </a:p>
      </dgm:t>
    </dgm:pt>
    <dgm:pt modelId="{68E17C81-926E-42A3-8A3E-CC578343D778}" type="pres">
      <dgm:prSet presAssocID="{4E092678-12C7-41DD-8F81-F50ECB3FC7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EFB81-488D-4B63-8D43-D13B91F898E0}" type="pres">
      <dgm:prSet presAssocID="{4E092678-12C7-41DD-8F81-F50ECB3FC7D7}" presName="dummy" presStyleCnt="0"/>
      <dgm:spPr/>
    </dgm:pt>
    <dgm:pt modelId="{025E3251-8AF9-48ED-826C-1E6475054C4E}" type="pres">
      <dgm:prSet presAssocID="{B6274155-22DF-4E10-8E87-9E6DCBAC097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5176321-18D7-4C95-A465-E3B11FBAFBE6}" type="pres">
      <dgm:prSet presAssocID="{4A46B6D6-CA59-4D2E-8893-A5ECAD5EF9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750CE-013F-4963-A1DC-7EAA93BCE0B3}" type="pres">
      <dgm:prSet presAssocID="{4A46B6D6-CA59-4D2E-8893-A5ECAD5EF9FD}" presName="dummy" presStyleCnt="0"/>
      <dgm:spPr/>
    </dgm:pt>
    <dgm:pt modelId="{63B6047C-1149-4F5D-BA21-D1082622F371}" type="pres">
      <dgm:prSet presAssocID="{8C9EA963-1E7D-449C-A0EE-1BEB8ED63F5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C091E3B-355F-4DD0-8E21-BD4CACF4F810}" type="pres">
      <dgm:prSet presAssocID="{F6990AA0-A7BA-4369-9E21-28E123A844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54012-F4E8-414C-9731-870DEC0A6CF9}" type="pres">
      <dgm:prSet presAssocID="{F6990AA0-A7BA-4369-9E21-28E123A84406}" presName="dummy" presStyleCnt="0"/>
      <dgm:spPr/>
    </dgm:pt>
    <dgm:pt modelId="{2DC289EC-8AC3-4908-BEF7-D9C1DB9170BD}" type="pres">
      <dgm:prSet presAssocID="{B5B0A897-B751-4737-981A-21932859664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9A2AF39-0B82-4CD7-B5AC-9A4F20730690}" type="pres">
      <dgm:prSet presAssocID="{D2641D41-4459-4A8E-BFED-223A611DB8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0A573-2760-4489-81AC-498AE44C0AAA}" type="pres">
      <dgm:prSet presAssocID="{D2641D41-4459-4A8E-BFED-223A611DB83F}" presName="dummy" presStyleCnt="0"/>
      <dgm:spPr/>
    </dgm:pt>
    <dgm:pt modelId="{518CB91D-30E7-43F8-AACD-20D2E7F5E34B}" type="pres">
      <dgm:prSet presAssocID="{BB4ADED6-3FC9-41AC-905C-5E86CEDFD23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C60EFB9-4538-4318-8693-9479963EB8BC}" type="presOf" srcId="{A8DE2A43-1EF5-4422-B452-5178DE04F88F}" destId="{7176E74E-99C7-4C18-B620-82EE87DAB55C}" srcOrd="0" destOrd="0" presId="urn:microsoft.com/office/officeart/2005/8/layout/radial6"/>
    <dgm:cxn modelId="{C4045E6C-198F-4180-A34B-17E9A385E89D}" type="presOf" srcId="{D2641D41-4459-4A8E-BFED-223A611DB83F}" destId="{C9A2AF39-0B82-4CD7-B5AC-9A4F20730690}" srcOrd="0" destOrd="0" presId="urn:microsoft.com/office/officeart/2005/8/layout/radial6"/>
    <dgm:cxn modelId="{C146B85C-ED58-413D-859A-4057C362A562}" type="presOf" srcId="{B6274155-22DF-4E10-8E87-9E6DCBAC097E}" destId="{025E3251-8AF9-48ED-826C-1E6475054C4E}" srcOrd="0" destOrd="0" presId="urn:microsoft.com/office/officeart/2005/8/layout/radial6"/>
    <dgm:cxn modelId="{B73652D9-E26E-4BE4-9488-F6D00BD6AF62}" type="presOf" srcId="{4A46B6D6-CA59-4D2E-8893-A5ECAD5EF9FD}" destId="{A5176321-18D7-4C95-A465-E3B11FBAFBE6}" srcOrd="0" destOrd="0" presId="urn:microsoft.com/office/officeart/2005/8/layout/radial6"/>
    <dgm:cxn modelId="{B216A830-DC21-41EB-86C7-DF07393B08CC}" srcId="{A8DE2A43-1EF5-4422-B452-5178DE04F88F}" destId="{4A46B6D6-CA59-4D2E-8893-A5ECAD5EF9FD}" srcOrd="1" destOrd="0" parTransId="{F00B0F91-88FB-4549-9293-D432A53BB0F6}" sibTransId="{8C9EA963-1E7D-449C-A0EE-1BEB8ED63F5B}"/>
    <dgm:cxn modelId="{0253A820-F55A-43D8-A048-F77C4C5892C3}" type="presOf" srcId="{B5B0A897-B751-4737-981A-219328596641}" destId="{2DC289EC-8AC3-4908-BEF7-D9C1DB9170BD}" srcOrd="0" destOrd="0" presId="urn:microsoft.com/office/officeart/2005/8/layout/radial6"/>
    <dgm:cxn modelId="{E1E52FAE-3BB0-448D-9218-6F39F64D7D24}" srcId="{A8DE2A43-1EF5-4422-B452-5178DE04F88F}" destId="{D2641D41-4459-4A8E-BFED-223A611DB83F}" srcOrd="3" destOrd="0" parTransId="{19BFBC87-9E42-44E4-A800-E28F1A39A7DA}" sibTransId="{BB4ADED6-3FC9-41AC-905C-5E86CEDFD23E}"/>
    <dgm:cxn modelId="{79577589-3051-4548-8EC5-C9FFE12F56E1}" type="presOf" srcId="{8C9EA963-1E7D-449C-A0EE-1BEB8ED63F5B}" destId="{63B6047C-1149-4F5D-BA21-D1082622F371}" srcOrd="0" destOrd="0" presId="urn:microsoft.com/office/officeart/2005/8/layout/radial6"/>
    <dgm:cxn modelId="{CC8EE4CA-EA61-4C4D-8628-97AFA6F2F001}" type="presOf" srcId="{4E092678-12C7-41DD-8F81-F50ECB3FC7D7}" destId="{68E17C81-926E-42A3-8A3E-CC578343D778}" srcOrd="0" destOrd="0" presId="urn:microsoft.com/office/officeart/2005/8/layout/radial6"/>
    <dgm:cxn modelId="{BB762F68-4598-49CB-B385-F60756A697F0}" type="presOf" srcId="{BB4ADED6-3FC9-41AC-905C-5E86CEDFD23E}" destId="{518CB91D-30E7-43F8-AACD-20D2E7F5E34B}" srcOrd="0" destOrd="0" presId="urn:microsoft.com/office/officeart/2005/8/layout/radial6"/>
    <dgm:cxn modelId="{4726C665-C1DC-4FD5-8920-80D48C86497B}" srcId="{A8DE2A43-1EF5-4422-B452-5178DE04F88F}" destId="{4E092678-12C7-41DD-8F81-F50ECB3FC7D7}" srcOrd="0" destOrd="0" parTransId="{ED3DD907-0C6C-4826-9FE9-DC138B73CB39}" sibTransId="{B6274155-22DF-4E10-8E87-9E6DCBAC097E}"/>
    <dgm:cxn modelId="{F5253ABC-3C00-4009-897F-D0EC3A32030C}" srcId="{A8DE2A43-1EF5-4422-B452-5178DE04F88F}" destId="{F6990AA0-A7BA-4369-9E21-28E123A84406}" srcOrd="2" destOrd="0" parTransId="{88CFE3FF-7EE3-435F-811B-E40941F5A8D3}" sibTransId="{B5B0A897-B751-4737-981A-219328596641}"/>
    <dgm:cxn modelId="{B3E4B25B-5BB9-4502-ABDF-1C04E693B826}" type="presOf" srcId="{F6990AA0-A7BA-4369-9E21-28E123A84406}" destId="{EC091E3B-355F-4DD0-8E21-BD4CACF4F810}" srcOrd="0" destOrd="0" presId="urn:microsoft.com/office/officeart/2005/8/layout/radial6"/>
    <dgm:cxn modelId="{064E6C20-CF70-4307-8F57-B97A25762D22}" srcId="{468514A0-37BD-4FE6-BF71-D1F06C4EEB7C}" destId="{A8DE2A43-1EF5-4422-B452-5178DE04F88F}" srcOrd="0" destOrd="0" parTransId="{B7EF5462-D066-43A6-A445-E8EBFC0F1EF4}" sibTransId="{B3DA1E28-0174-42B2-8018-4A203D11AE4F}"/>
    <dgm:cxn modelId="{6E3C00F9-7F1C-47BF-9D3E-9101E2CEAA2E}" type="presOf" srcId="{468514A0-37BD-4FE6-BF71-D1F06C4EEB7C}" destId="{FFE99255-DDD8-430C-BF33-4A40DA25A6A1}" srcOrd="0" destOrd="0" presId="urn:microsoft.com/office/officeart/2005/8/layout/radial6"/>
    <dgm:cxn modelId="{527A269F-C387-4431-AD72-38FAAC83CF6A}" type="presParOf" srcId="{FFE99255-DDD8-430C-BF33-4A40DA25A6A1}" destId="{7176E74E-99C7-4C18-B620-82EE87DAB55C}" srcOrd="0" destOrd="0" presId="urn:microsoft.com/office/officeart/2005/8/layout/radial6"/>
    <dgm:cxn modelId="{E9084F21-A82C-453F-8F2F-D62C56269B06}" type="presParOf" srcId="{FFE99255-DDD8-430C-BF33-4A40DA25A6A1}" destId="{68E17C81-926E-42A3-8A3E-CC578343D778}" srcOrd="1" destOrd="0" presId="urn:microsoft.com/office/officeart/2005/8/layout/radial6"/>
    <dgm:cxn modelId="{8E52A179-9D05-4863-A998-D84CF6F19CE4}" type="presParOf" srcId="{FFE99255-DDD8-430C-BF33-4A40DA25A6A1}" destId="{3D1EFB81-488D-4B63-8D43-D13B91F898E0}" srcOrd="2" destOrd="0" presId="urn:microsoft.com/office/officeart/2005/8/layout/radial6"/>
    <dgm:cxn modelId="{702B53A2-A885-4E7B-B8A5-F6D4C8E9AEC7}" type="presParOf" srcId="{FFE99255-DDD8-430C-BF33-4A40DA25A6A1}" destId="{025E3251-8AF9-48ED-826C-1E6475054C4E}" srcOrd="3" destOrd="0" presId="urn:microsoft.com/office/officeart/2005/8/layout/radial6"/>
    <dgm:cxn modelId="{6854BD40-D3E4-4D43-9534-BB4550E9B52D}" type="presParOf" srcId="{FFE99255-DDD8-430C-BF33-4A40DA25A6A1}" destId="{A5176321-18D7-4C95-A465-E3B11FBAFBE6}" srcOrd="4" destOrd="0" presId="urn:microsoft.com/office/officeart/2005/8/layout/radial6"/>
    <dgm:cxn modelId="{24908728-8238-4308-BDA5-308BCCB9858F}" type="presParOf" srcId="{FFE99255-DDD8-430C-BF33-4A40DA25A6A1}" destId="{A2C750CE-013F-4963-A1DC-7EAA93BCE0B3}" srcOrd="5" destOrd="0" presId="urn:microsoft.com/office/officeart/2005/8/layout/radial6"/>
    <dgm:cxn modelId="{09420A5C-1AE9-423B-B33C-28E4393B2675}" type="presParOf" srcId="{FFE99255-DDD8-430C-BF33-4A40DA25A6A1}" destId="{63B6047C-1149-4F5D-BA21-D1082622F371}" srcOrd="6" destOrd="0" presId="urn:microsoft.com/office/officeart/2005/8/layout/radial6"/>
    <dgm:cxn modelId="{4ABF91B2-E5E9-4E3E-B78B-490BB483698C}" type="presParOf" srcId="{FFE99255-DDD8-430C-BF33-4A40DA25A6A1}" destId="{EC091E3B-355F-4DD0-8E21-BD4CACF4F810}" srcOrd="7" destOrd="0" presId="urn:microsoft.com/office/officeart/2005/8/layout/radial6"/>
    <dgm:cxn modelId="{145C3CE6-CB93-4AAE-8167-9DC5F020F648}" type="presParOf" srcId="{FFE99255-DDD8-430C-BF33-4A40DA25A6A1}" destId="{3ED54012-F4E8-414C-9731-870DEC0A6CF9}" srcOrd="8" destOrd="0" presId="urn:microsoft.com/office/officeart/2005/8/layout/radial6"/>
    <dgm:cxn modelId="{B9C14E39-7C73-408E-893B-6BF6BC45F03D}" type="presParOf" srcId="{FFE99255-DDD8-430C-BF33-4A40DA25A6A1}" destId="{2DC289EC-8AC3-4908-BEF7-D9C1DB9170BD}" srcOrd="9" destOrd="0" presId="urn:microsoft.com/office/officeart/2005/8/layout/radial6"/>
    <dgm:cxn modelId="{15369BDF-1C0E-45D8-826C-ABD281F421C8}" type="presParOf" srcId="{FFE99255-DDD8-430C-BF33-4A40DA25A6A1}" destId="{C9A2AF39-0B82-4CD7-B5AC-9A4F20730690}" srcOrd="10" destOrd="0" presId="urn:microsoft.com/office/officeart/2005/8/layout/radial6"/>
    <dgm:cxn modelId="{27111999-CB16-4642-A5BC-57EC55F317D0}" type="presParOf" srcId="{FFE99255-DDD8-430C-BF33-4A40DA25A6A1}" destId="{0300A573-2760-4489-81AC-498AE44C0AAA}" srcOrd="11" destOrd="0" presId="urn:microsoft.com/office/officeart/2005/8/layout/radial6"/>
    <dgm:cxn modelId="{EA7A2B59-D84E-415D-BCB1-C79510DCEFF9}" type="presParOf" srcId="{FFE99255-DDD8-430C-BF33-4A40DA25A6A1}" destId="{518CB91D-30E7-43F8-AACD-20D2E7F5E34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E9903-E9BF-4C10-9D84-CD741A9D3D9A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5E42C4-E48B-49C6-8773-AD7F4AFB1483}">
      <dgm:prSet custT="1"/>
      <dgm:spPr/>
      <dgm:t>
        <a:bodyPr/>
        <a:lstStyle/>
        <a:p>
          <a:pPr rtl="0"/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Стопанска дейност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C4005A49-6819-4925-8512-7C53CFBBF701}" type="parTrans" cxnId="{DF2D6472-3D0C-49D6-9A83-D97AE173B4A4}">
      <dgm:prSet/>
      <dgm:spPr/>
      <dgm:t>
        <a:bodyPr/>
        <a:lstStyle/>
        <a:p>
          <a:endParaRPr lang="en-US"/>
        </a:p>
      </dgm:t>
    </dgm:pt>
    <dgm:pt modelId="{755A7066-12AA-493F-A021-9CBBA9BE4A1A}" type="sibTrans" cxnId="{DF2D6472-3D0C-49D6-9A83-D97AE173B4A4}">
      <dgm:prSet/>
      <dgm:spPr/>
      <dgm:t>
        <a:bodyPr/>
        <a:lstStyle/>
        <a:p>
          <a:endParaRPr lang="en-US"/>
        </a:p>
      </dgm:t>
    </dgm:pt>
    <dgm:pt modelId="{D0A3E9DC-36F3-44C5-87E8-BE3CF54FDAA2}">
      <dgm:prSet custT="1"/>
      <dgm:spPr/>
      <dgm:t>
        <a:bodyPr/>
        <a:lstStyle/>
        <a:p>
          <a:pPr rtl="0"/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По-широк поглед върху перспективите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86733F34-0454-422F-AB42-FDAC61C0F586}" type="parTrans" cxnId="{02106E35-106D-4DB8-BDBD-A9EE46B49726}">
      <dgm:prSet/>
      <dgm:spPr/>
      <dgm:t>
        <a:bodyPr/>
        <a:lstStyle/>
        <a:p>
          <a:endParaRPr lang="en-US"/>
        </a:p>
      </dgm:t>
    </dgm:pt>
    <dgm:pt modelId="{1A584B11-589C-4711-8053-9E439F536391}" type="sibTrans" cxnId="{02106E35-106D-4DB8-BDBD-A9EE46B49726}">
      <dgm:prSet/>
      <dgm:spPr/>
      <dgm:t>
        <a:bodyPr/>
        <a:lstStyle/>
        <a:p>
          <a:endParaRPr lang="en-US"/>
        </a:p>
      </dgm:t>
    </dgm:pt>
    <dgm:pt modelId="{C0D98602-0AAB-42D5-9F4B-33CFB21E3D10}">
      <dgm:prSet custT="1"/>
      <dgm:spPr/>
      <dgm:t>
        <a:bodyPr/>
        <a:lstStyle/>
        <a:p>
          <a:pPr rtl="0"/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T</a:t>
          </a:r>
          <a:r>
            <a:rPr lang="bg-BG" sz="1400" b="1" kern="1200" dirty="0" err="1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рансформиране</a:t>
          </a: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 на </a:t>
          </a:r>
          <a:r>
            <a:rPr lang="bg-BG" sz="1400" b="1" kern="1200" dirty="0" err="1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разходогенериращи</a:t>
          </a: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 дейности в </a:t>
          </a:r>
          <a:r>
            <a:rPr lang="bg-BG" sz="1400" b="1" kern="1200" dirty="0" err="1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приходогенериращи</a:t>
          </a: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 и самоиздържащи се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AABBC8C-9D11-46A9-8C21-C7F9DF936587}" type="parTrans" cxnId="{61F4B29D-9A38-45E1-B57B-F56CE3FB5D2E}">
      <dgm:prSet/>
      <dgm:spPr/>
      <dgm:t>
        <a:bodyPr/>
        <a:lstStyle/>
        <a:p>
          <a:endParaRPr lang="en-US"/>
        </a:p>
      </dgm:t>
    </dgm:pt>
    <dgm:pt modelId="{693913B8-0DB7-4B14-BAE6-5622D5976EFA}" type="sibTrans" cxnId="{61F4B29D-9A38-45E1-B57B-F56CE3FB5D2E}">
      <dgm:prSet/>
      <dgm:spPr/>
      <dgm:t>
        <a:bodyPr/>
        <a:lstStyle/>
        <a:p>
          <a:endParaRPr lang="en-US"/>
        </a:p>
      </dgm:t>
    </dgm:pt>
    <dgm:pt modelId="{4B640A98-3CCE-4660-98D1-8AEE55FA9C33}">
      <dgm:prSet custT="1"/>
      <dgm:spPr/>
      <dgm:t>
        <a:bodyPr/>
        <a:lstStyle/>
        <a:p>
          <a:pPr rtl="0"/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Идеи за допълващи дейности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11004CC6-76D7-445C-8DA8-A68F6F870610}" type="parTrans" cxnId="{8EBAC238-107F-4767-8F2A-326819F5B4A1}">
      <dgm:prSet/>
      <dgm:spPr/>
      <dgm:t>
        <a:bodyPr/>
        <a:lstStyle/>
        <a:p>
          <a:endParaRPr lang="en-US"/>
        </a:p>
      </dgm:t>
    </dgm:pt>
    <dgm:pt modelId="{2ED97755-7326-43B0-8106-5FAEE32FFB4D}" type="sibTrans" cxnId="{8EBAC238-107F-4767-8F2A-326819F5B4A1}">
      <dgm:prSet/>
      <dgm:spPr/>
      <dgm:t>
        <a:bodyPr/>
        <a:lstStyle/>
        <a:p>
          <a:endParaRPr lang="en-US"/>
        </a:p>
      </dgm:t>
    </dgm:pt>
    <dgm:pt modelId="{679B985D-2E1E-4C92-BA28-1F924A40B23F}" type="pres">
      <dgm:prSet presAssocID="{90BE9903-E9BF-4C10-9D84-CD741A9D3D9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DEC17-5CCE-4B85-AA05-0659DB88F373}" type="pres">
      <dgm:prSet presAssocID="{90BE9903-E9BF-4C10-9D84-CD741A9D3D9A}" presName="arrow" presStyleLbl="bgShp" presStyleIdx="0" presStyleCnt="1"/>
      <dgm:spPr>
        <a:solidFill>
          <a:srgbClr val="0070C0">
            <a:alpha val="20000"/>
          </a:srgbClr>
        </a:solidFill>
      </dgm:spPr>
    </dgm:pt>
    <dgm:pt modelId="{5A4F93F8-1C23-47EC-A512-6DDC23A713DC}" type="pres">
      <dgm:prSet presAssocID="{90BE9903-E9BF-4C10-9D84-CD741A9D3D9A}" presName="arrowDiagram4" presStyleCnt="0"/>
      <dgm:spPr/>
    </dgm:pt>
    <dgm:pt modelId="{6D192721-BD9D-4353-B242-CD95AEEACBCB}" type="pres">
      <dgm:prSet presAssocID="{E45E42C4-E48B-49C6-8773-AD7F4AFB1483}" presName="bullet4a" presStyleLbl="node1" presStyleIdx="0" presStyleCnt="4"/>
      <dgm:spPr>
        <a:solidFill>
          <a:schemeClr val="accent5">
            <a:lumMod val="20000"/>
            <a:lumOff val="80000"/>
          </a:schemeClr>
        </a:solidFill>
      </dgm:spPr>
    </dgm:pt>
    <dgm:pt modelId="{068937E1-2795-40A3-AFEB-3CB60E5AD8AE}" type="pres">
      <dgm:prSet presAssocID="{E45E42C4-E48B-49C6-8773-AD7F4AFB1483}" presName="textBox4a" presStyleLbl="revTx" presStyleIdx="0" presStyleCnt="4" custLinFactNeighborX="8769" custLinFactNeighborY="6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D1E89-980C-4F5C-A015-DCE57CAB0288}" type="pres">
      <dgm:prSet presAssocID="{D0A3E9DC-36F3-44C5-87E8-BE3CF54FDAA2}" presName="bullet4b" presStyleLbl="node1" presStyleIdx="1" presStyleCnt="4"/>
      <dgm:spPr>
        <a:solidFill>
          <a:schemeClr val="accent5">
            <a:lumMod val="40000"/>
            <a:lumOff val="60000"/>
          </a:schemeClr>
        </a:solidFill>
      </dgm:spPr>
    </dgm:pt>
    <dgm:pt modelId="{54FB5F86-4359-454E-AD2D-BB287C3E31D6}" type="pres">
      <dgm:prSet presAssocID="{D0A3E9DC-36F3-44C5-87E8-BE3CF54FDAA2}" presName="textBox4b" presStyleLbl="revTx" presStyleIdx="1" presStyleCnt="4" custScaleY="86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CCF66-48D3-477E-9BED-1FCFC2B4D3CF}" type="pres">
      <dgm:prSet presAssocID="{4B640A98-3CCE-4660-98D1-8AEE55FA9C33}" presName="bullet4c" presStyleLbl="node1" presStyleIdx="2" presStyleCnt="4"/>
      <dgm:spPr>
        <a:solidFill>
          <a:schemeClr val="accent5">
            <a:lumMod val="60000"/>
            <a:lumOff val="40000"/>
          </a:schemeClr>
        </a:solidFill>
      </dgm:spPr>
    </dgm:pt>
    <dgm:pt modelId="{872086A9-0DF5-4B50-A938-7AD9F163BE85}" type="pres">
      <dgm:prSet presAssocID="{4B640A98-3CCE-4660-98D1-8AEE55FA9C33}" presName="textBox4c" presStyleLbl="revTx" presStyleIdx="2" presStyleCnt="4" custScaleX="149582" custScaleY="80381" custLinFactNeighborX="8091" custLinFactNeighborY="2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1FC54-8E80-4547-AE08-E2E7738B70C8}" type="pres">
      <dgm:prSet presAssocID="{C0D98602-0AAB-42D5-9F4B-33CFB21E3D10}" presName="bullet4d" presStyleLbl="node1" presStyleIdx="3" presStyleCnt="4"/>
      <dgm:spPr/>
    </dgm:pt>
    <dgm:pt modelId="{DA042F36-5159-4DDA-8327-84E77768AA0F}" type="pres">
      <dgm:prSet presAssocID="{C0D98602-0AAB-42D5-9F4B-33CFB21E3D10}" presName="textBox4d" presStyleLbl="revTx" presStyleIdx="3" presStyleCnt="4" custScaleX="144360" custScaleY="92057" custLinFactNeighborX="25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4B29D-9A38-45E1-B57B-F56CE3FB5D2E}" srcId="{90BE9903-E9BF-4C10-9D84-CD741A9D3D9A}" destId="{C0D98602-0AAB-42D5-9F4B-33CFB21E3D10}" srcOrd="3" destOrd="0" parTransId="{2AABBC8C-9D11-46A9-8C21-C7F9DF936587}" sibTransId="{693913B8-0DB7-4B14-BAE6-5622D5976EFA}"/>
    <dgm:cxn modelId="{16141AED-2C99-457A-A95A-8BEA269C6543}" type="presOf" srcId="{90BE9903-E9BF-4C10-9D84-CD741A9D3D9A}" destId="{679B985D-2E1E-4C92-BA28-1F924A40B23F}" srcOrd="0" destOrd="0" presId="urn:microsoft.com/office/officeart/2005/8/layout/arrow2"/>
    <dgm:cxn modelId="{8EBAC238-107F-4767-8F2A-326819F5B4A1}" srcId="{90BE9903-E9BF-4C10-9D84-CD741A9D3D9A}" destId="{4B640A98-3CCE-4660-98D1-8AEE55FA9C33}" srcOrd="2" destOrd="0" parTransId="{11004CC6-76D7-445C-8DA8-A68F6F870610}" sibTransId="{2ED97755-7326-43B0-8106-5FAEE32FFB4D}"/>
    <dgm:cxn modelId="{4172B585-DF8B-4BB7-9CF0-DCBF2D255870}" type="presOf" srcId="{D0A3E9DC-36F3-44C5-87E8-BE3CF54FDAA2}" destId="{54FB5F86-4359-454E-AD2D-BB287C3E31D6}" srcOrd="0" destOrd="0" presId="urn:microsoft.com/office/officeart/2005/8/layout/arrow2"/>
    <dgm:cxn modelId="{02106E35-106D-4DB8-BDBD-A9EE46B49726}" srcId="{90BE9903-E9BF-4C10-9D84-CD741A9D3D9A}" destId="{D0A3E9DC-36F3-44C5-87E8-BE3CF54FDAA2}" srcOrd="1" destOrd="0" parTransId="{86733F34-0454-422F-AB42-FDAC61C0F586}" sibTransId="{1A584B11-589C-4711-8053-9E439F536391}"/>
    <dgm:cxn modelId="{AA3997C9-B7B2-4AE5-9CEA-27C72C54D35E}" type="presOf" srcId="{E45E42C4-E48B-49C6-8773-AD7F4AFB1483}" destId="{068937E1-2795-40A3-AFEB-3CB60E5AD8AE}" srcOrd="0" destOrd="0" presId="urn:microsoft.com/office/officeart/2005/8/layout/arrow2"/>
    <dgm:cxn modelId="{8D979E7D-42BF-4E99-B81A-F4DE7F05C4D9}" type="presOf" srcId="{4B640A98-3CCE-4660-98D1-8AEE55FA9C33}" destId="{872086A9-0DF5-4B50-A938-7AD9F163BE85}" srcOrd="0" destOrd="0" presId="urn:microsoft.com/office/officeart/2005/8/layout/arrow2"/>
    <dgm:cxn modelId="{AD6275B0-2EEB-4B28-A75C-AB12FE8C27ED}" type="presOf" srcId="{C0D98602-0AAB-42D5-9F4B-33CFB21E3D10}" destId="{DA042F36-5159-4DDA-8327-84E77768AA0F}" srcOrd="0" destOrd="0" presId="urn:microsoft.com/office/officeart/2005/8/layout/arrow2"/>
    <dgm:cxn modelId="{DF2D6472-3D0C-49D6-9A83-D97AE173B4A4}" srcId="{90BE9903-E9BF-4C10-9D84-CD741A9D3D9A}" destId="{E45E42C4-E48B-49C6-8773-AD7F4AFB1483}" srcOrd="0" destOrd="0" parTransId="{C4005A49-6819-4925-8512-7C53CFBBF701}" sibTransId="{755A7066-12AA-493F-A021-9CBBA9BE4A1A}"/>
    <dgm:cxn modelId="{BA66914C-36CC-4AD2-89D1-12B9D3FA83C3}" type="presParOf" srcId="{679B985D-2E1E-4C92-BA28-1F924A40B23F}" destId="{C64DEC17-5CCE-4B85-AA05-0659DB88F373}" srcOrd="0" destOrd="0" presId="urn:microsoft.com/office/officeart/2005/8/layout/arrow2"/>
    <dgm:cxn modelId="{59C660E8-C81E-4E08-9999-5873830A64A5}" type="presParOf" srcId="{679B985D-2E1E-4C92-BA28-1F924A40B23F}" destId="{5A4F93F8-1C23-47EC-A512-6DDC23A713DC}" srcOrd="1" destOrd="0" presId="urn:microsoft.com/office/officeart/2005/8/layout/arrow2"/>
    <dgm:cxn modelId="{EA718D1D-2F4F-41D2-941C-C2521104E68C}" type="presParOf" srcId="{5A4F93F8-1C23-47EC-A512-6DDC23A713DC}" destId="{6D192721-BD9D-4353-B242-CD95AEEACBCB}" srcOrd="0" destOrd="0" presId="urn:microsoft.com/office/officeart/2005/8/layout/arrow2"/>
    <dgm:cxn modelId="{D898F78B-373D-4E5A-BC6D-572E1CA1F8ED}" type="presParOf" srcId="{5A4F93F8-1C23-47EC-A512-6DDC23A713DC}" destId="{068937E1-2795-40A3-AFEB-3CB60E5AD8AE}" srcOrd="1" destOrd="0" presId="urn:microsoft.com/office/officeart/2005/8/layout/arrow2"/>
    <dgm:cxn modelId="{756E8780-4B0F-4B08-BCD6-B361F587401C}" type="presParOf" srcId="{5A4F93F8-1C23-47EC-A512-6DDC23A713DC}" destId="{4CDD1E89-980C-4F5C-A015-DCE57CAB0288}" srcOrd="2" destOrd="0" presId="urn:microsoft.com/office/officeart/2005/8/layout/arrow2"/>
    <dgm:cxn modelId="{EB60214B-2E2D-4E01-AF46-2985F774A711}" type="presParOf" srcId="{5A4F93F8-1C23-47EC-A512-6DDC23A713DC}" destId="{54FB5F86-4359-454E-AD2D-BB287C3E31D6}" srcOrd="3" destOrd="0" presId="urn:microsoft.com/office/officeart/2005/8/layout/arrow2"/>
    <dgm:cxn modelId="{729BBA49-8F1B-4FCF-A05D-8547E457D82B}" type="presParOf" srcId="{5A4F93F8-1C23-47EC-A512-6DDC23A713DC}" destId="{6ACCCF66-48D3-477E-9BED-1FCFC2B4D3CF}" srcOrd="4" destOrd="0" presId="urn:microsoft.com/office/officeart/2005/8/layout/arrow2"/>
    <dgm:cxn modelId="{944DBF0F-385D-4F91-9327-720047D94673}" type="presParOf" srcId="{5A4F93F8-1C23-47EC-A512-6DDC23A713DC}" destId="{872086A9-0DF5-4B50-A938-7AD9F163BE85}" srcOrd="5" destOrd="0" presId="urn:microsoft.com/office/officeart/2005/8/layout/arrow2"/>
    <dgm:cxn modelId="{2379840C-1EB8-43D0-BCEB-77D5AB191252}" type="presParOf" srcId="{5A4F93F8-1C23-47EC-A512-6DDC23A713DC}" destId="{AAD1FC54-8E80-4547-AE08-E2E7738B70C8}" srcOrd="6" destOrd="0" presId="urn:microsoft.com/office/officeart/2005/8/layout/arrow2"/>
    <dgm:cxn modelId="{AD9E708A-D982-4852-AF58-534E35736CAF}" type="presParOf" srcId="{5A4F93F8-1C23-47EC-A512-6DDC23A713DC}" destId="{DA042F36-5159-4DDA-8327-84E77768AA0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57C826-E72D-4395-988D-9DC0BEE0538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B83E21-532E-4476-BC50-4C57ED824CB3}">
      <dgm:prSet custT="1"/>
      <dgm:spPr/>
      <dgm:t>
        <a:bodyPr/>
        <a:lstStyle/>
        <a:p>
          <a:pPr rtl="0"/>
          <a:r>
            <a:rPr lang="ru-RU" sz="1200" b="1" dirty="0" smtClean="0">
              <a:latin typeface="Candara" panose="020E0502030303020204" pitchFamily="34" charset="0"/>
            </a:rPr>
            <a:t>Провеждане на инвестиционни форуми</a:t>
          </a:r>
          <a:endParaRPr lang="en-US" sz="1200" b="1" dirty="0">
            <a:latin typeface="Candara" panose="020E0502030303020204" pitchFamily="34" charset="0"/>
          </a:endParaRPr>
        </a:p>
      </dgm:t>
    </dgm:pt>
    <dgm:pt modelId="{DC853A92-E331-4E26-90C9-98E920F34331}" type="parTrans" cxnId="{412A16F1-12F6-41BA-8A7A-4F210427201F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15E8426C-BC25-4297-80AD-0D3163955893}" type="sibTrans" cxnId="{412A16F1-12F6-41BA-8A7A-4F210427201F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72CE6AE7-584C-4D9F-8F9E-85AAC49B24C1}">
      <dgm:prSet custT="1"/>
      <dgm:spPr/>
      <dgm:t>
        <a:bodyPr/>
        <a:lstStyle/>
        <a:p>
          <a:pPr rtl="0"/>
          <a:r>
            <a:rPr lang="bg-BG" sz="1050" b="1" dirty="0" smtClean="0">
              <a:latin typeface="Candara" panose="020E0502030303020204" pitchFamily="34" charset="0"/>
            </a:rPr>
            <a:t>Насочване на инвеститорския интерес към свободни терени в Зоните за въздействие </a:t>
          </a:r>
          <a:endParaRPr lang="en-US" sz="1050" b="1" dirty="0">
            <a:latin typeface="Candara" panose="020E0502030303020204" pitchFamily="34" charset="0"/>
          </a:endParaRPr>
        </a:p>
      </dgm:t>
    </dgm:pt>
    <dgm:pt modelId="{86848ABF-507C-4FF0-AFD5-5CE103751B64}" type="parTrans" cxnId="{5F4AAAF3-26D0-4944-B73A-1C86B1467242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D8C58FDC-E5F6-4375-B5D3-F396B9633FF3}" type="sibTrans" cxnId="{5F4AAAF3-26D0-4944-B73A-1C86B1467242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CA1E961F-94D8-41B2-A946-80F1609166E9}">
      <dgm:prSet custT="1"/>
      <dgm:spPr/>
      <dgm:t>
        <a:bodyPr/>
        <a:lstStyle/>
        <a:p>
          <a:pPr rtl="0"/>
          <a:r>
            <a:rPr lang="bg-BG" sz="1200" b="1" dirty="0" smtClean="0">
              <a:latin typeface="Candara" panose="020E0502030303020204" pitchFamily="34" charset="0"/>
            </a:rPr>
            <a:t>Промотиране на ФГР като възможен източник на финансиране</a:t>
          </a:r>
          <a:endParaRPr lang="en-US" sz="1200" b="1" dirty="0">
            <a:latin typeface="Candara" panose="020E0502030303020204" pitchFamily="34" charset="0"/>
          </a:endParaRPr>
        </a:p>
      </dgm:t>
    </dgm:pt>
    <dgm:pt modelId="{5205CFAB-ECC4-46EB-BDC7-C213C9350BAF}" type="parTrans" cxnId="{2F2A308F-84AE-4F55-8B7C-1DE8314BAEEB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720DA53E-158E-4C76-AE2E-01C8205E370F}" type="sibTrans" cxnId="{2F2A308F-84AE-4F55-8B7C-1DE8314BAEEB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FE05C355-08F5-4D1F-A5FE-185D16B39151}">
      <dgm:prSet custT="1"/>
      <dgm:spPr/>
      <dgm:t>
        <a:bodyPr/>
        <a:lstStyle/>
        <a:p>
          <a:pPr rtl="0"/>
          <a:r>
            <a:rPr lang="bg-BG" sz="1100" b="1" dirty="0" smtClean="0">
              <a:latin typeface="Candara" panose="020E0502030303020204" pitchFamily="34" charset="0"/>
            </a:rPr>
            <a:t>Съдействие при кандидатстване пред ФГР</a:t>
          </a:r>
          <a:endParaRPr lang="en-US" sz="1100" b="1" dirty="0">
            <a:latin typeface="Candara" panose="020E0502030303020204" pitchFamily="34" charset="0"/>
          </a:endParaRPr>
        </a:p>
      </dgm:t>
    </dgm:pt>
    <dgm:pt modelId="{65A97D21-56FD-4C13-8ACC-4E413EB2475A}" type="parTrans" cxnId="{0CA2621F-0ABD-4ADA-A9BD-AC7C7E87811A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54901CDD-AF88-47CD-85F9-01E395F393CA}" type="sibTrans" cxnId="{0CA2621F-0ABD-4ADA-A9BD-AC7C7E87811A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5F7F9C24-4227-4FE1-A62A-7B3836D3470A}">
      <dgm:prSet custT="1"/>
      <dgm:spPr/>
      <dgm:t>
        <a:bodyPr/>
        <a:lstStyle/>
        <a:p>
          <a:pPr rtl="0"/>
          <a:r>
            <a:rPr lang="bg-BG" sz="1200" b="1" dirty="0" smtClean="0">
              <a:latin typeface="Candara" panose="020E0502030303020204" pitchFamily="34" charset="0"/>
            </a:rPr>
            <a:t>Структуриране на ПЧП</a:t>
          </a:r>
          <a:endParaRPr lang="en-US" sz="1200" b="1" dirty="0">
            <a:latin typeface="Candara" panose="020E0502030303020204" pitchFamily="34" charset="0"/>
          </a:endParaRPr>
        </a:p>
      </dgm:t>
    </dgm:pt>
    <dgm:pt modelId="{487E2F3C-1F99-4D01-A7AF-76D4AB3B5B33}" type="parTrans" cxnId="{2F7E20FE-EE30-4413-A110-E5AB3F6D37FB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6B9F1977-0189-4C97-A372-38A50E7332E1}" type="sibTrans" cxnId="{2F7E20FE-EE30-4413-A110-E5AB3F6D37FB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0E8DD129-880A-4D1C-A8D6-AEDA29119914}">
      <dgm:prSet/>
      <dgm:spPr/>
      <dgm:t>
        <a:bodyPr/>
        <a:lstStyle/>
        <a:p>
          <a:pPr rtl="0"/>
          <a:r>
            <a:rPr lang="bg-BG" b="1" u="sng" dirty="0" smtClean="0">
              <a:latin typeface="Candara" panose="020E0502030303020204" pitchFamily="34" charset="0"/>
            </a:rPr>
            <a:t>Привличане на инвеститори</a:t>
          </a:r>
          <a:endParaRPr lang="en-US" b="1" u="sng" dirty="0">
            <a:latin typeface="Candara" panose="020E0502030303020204" pitchFamily="34" charset="0"/>
          </a:endParaRPr>
        </a:p>
      </dgm:t>
    </dgm:pt>
    <dgm:pt modelId="{5FB51E4C-5BA3-4521-B2F4-E4676F318EE1}" type="parTrans" cxnId="{B40B17F5-155C-41A3-B4C7-E635365FACA6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D8E048B4-00DA-4880-943C-05B868242453}" type="sibTrans" cxnId="{B40B17F5-155C-41A3-B4C7-E635365FACA6}">
      <dgm:prSet/>
      <dgm:spPr/>
      <dgm:t>
        <a:bodyPr/>
        <a:lstStyle/>
        <a:p>
          <a:endParaRPr lang="en-US" b="1">
            <a:latin typeface="Candara" panose="020E0502030303020204" pitchFamily="34" charset="0"/>
          </a:endParaRPr>
        </a:p>
      </dgm:t>
    </dgm:pt>
    <dgm:pt modelId="{BD17A9D3-61F2-4607-B4C3-4D793DB44C0D}" type="pres">
      <dgm:prSet presAssocID="{E457C826-E72D-4395-988D-9DC0BEE053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0A0CC1-E5FC-46E8-92C5-0D9238B2F704}" type="pres">
      <dgm:prSet presAssocID="{0E8DD129-880A-4D1C-A8D6-AEDA29119914}" presName="centerShape" presStyleLbl="node0" presStyleIdx="0" presStyleCnt="1"/>
      <dgm:spPr/>
      <dgm:t>
        <a:bodyPr/>
        <a:lstStyle/>
        <a:p>
          <a:endParaRPr lang="en-US"/>
        </a:p>
      </dgm:t>
    </dgm:pt>
    <dgm:pt modelId="{D1AD3EA6-B91C-4451-BD58-5EAF8A9255BA}" type="pres">
      <dgm:prSet presAssocID="{DC853A92-E331-4E26-90C9-98E920F34331}" presName="parTrans" presStyleLbl="sibTrans2D1" presStyleIdx="0" presStyleCnt="5" custAng="10800000"/>
      <dgm:spPr/>
      <dgm:t>
        <a:bodyPr/>
        <a:lstStyle/>
        <a:p>
          <a:endParaRPr lang="en-US"/>
        </a:p>
      </dgm:t>
    </dgm:pt>
    <dgm:pt modelId="{83F7B387-2D9B-47D3-8B57-091C1C3DD3D7}" type="pres">
      <dgm:prSet presAssocID="{DC853A92-E331-4E26-90C9-98E920F3433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6E4FABD-9B23-4866-98BC-83B7D5A4384C}" type="pres">
      <dgm:prSet presAssocID="{D8B83E21-532E-4476-BC50-4C57ED824C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E1CA2-6599-45F5-8D0C-F56AFF9A198F}" type="pres">
      <dgm:prSet presAssocID="{86848ABF-507C-4FF0-AFD5-5CE103751B64}" presName="parTrans" presStyleLbl="sibTrans2D1" presStyleIdx="1" presStyleCnt="5" custAng="10800000"/>
      <dgm:spPr/>
      <dgm:t>
        <a:bodyPr/>
        <a:lstStyle/>
        <a:p>
          <a:endParaRPr lang="en-US"/>
        </a:p>
      </dgm:t>
    </dgm:pt>
    <dgm:pt modelId="{B1A3A0A9-856F-478F-B092-041708D1584D}" type="pres">
      <dgm:prSet presAssocID="{86848ABF-507C-4FF0-AFD5-5CE103751B6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9ADC636-D747-475D-B4DF-6B609F54F050}" type="pres">
      <dgm:prSet presAssocID="{72CE6AE7-584C-4D9F-8F9E-85AAC49B24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27998-6694-4954-826F-D803BE4B4581}" type="pres">
      <dgm:prSet presAssocID="{5205CFAB-ECC4-46EB-BDC7-C213C9350BAF}" presName="parTrans" presStyleLbl="sibTrans2D1" presStyleIdx="2" presStyleCnt="5" custAng="10800000"/>
      <dgm:spPr/>
      <dgm:t>
        <a:bodyPr/>
        <a:lstStyle/>
        <a:p>
          <a:endParaRPr lang="en-US"/>
        </a:p>
      </dgm:t>
    </dgm:pt>
    <dgm:pt modelId="{9A64E4B9-20EF-4B80-8439-DB4ABB763AB5}" type="pres">
      <dgm:prSet presAssocID="{5205CFAB-ECC4-46EB-BDC7-C213C9350BA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95D61A-E9C6-46F3-AEBC-D7AD7A2DA524}" type="pres">
      <dgm:prSet presAssocID="{CA1E961F-94D8-41B2-A946-80F1609166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7CDE0-87B0-4F01-8EDA-55C50134EFE3}" type="pres">
      <dgm:prSet presAssocID="{65A97D21-56FD-4C13-8ACC-4E413EB2475A}" presName="parTrans" presStyleLbl="sibTrans2D1" presStyleIdx="3" presStyleCnt="5" custAng="10800000"/>
      <dgm:spPr/>
      <dgm:t>
        <a:bodyPr/>
        <a:lstStyle/>
        <a:p>
          <a:endParaRPr lang="en-US"/>
        </a:p>
      </dgm:t>
    </dgm:pt>
    <dgm:pt modelId="{16787367-BB67-4E4E-A636-1697612B294A}" type="pres">
      <dgm:prSet presAssocID="{65A97D21-56FD-4C13-8ACC-4E413EB2475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22E6F07-9611-4769-A239-35DC60101EE9}" type="pres">
      <dgm:prSet presAssocID="{FE05C355-08F5-4D1F-A5FE-185D16B391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910D5-6FBE-47D7-95DE-80F78B7CAA50}" type="pres">
      <dgm:prSet presAssocID="{487E2F3C-1F99-4D01-A7AF-76D4AB3B5B33}" presName="parTrans" presStyleLbl="sibTrans2D1" presStyleIdx="4" presStyleCnt="5" custAng="10800000"/>
      <dgm:spPr/>
      <dgm:t>
        <a:bodyPr/>
        <a:lstStyle/>
        <a:p>
          <a:endParaRPr lang="en-US"/>
        </a:p>
      </dgm:t>
    </dgm:pt>
    <dgm:pt modelId="{2FF37FFE-58CF-4799-9738-9C762565A204}" type="pres">
      <dgm:prSet presAssocID="{487E2F3C-1F99-4D01-A7AF-76D4AB3B5B3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4A8986A-6257-42C7-83A0-DFAA23747ECA}" type="pres">
      <dgm:prSet presAssocID="{5F7F9C24-4227-4FE1-A62A-7B3836D347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AAAF3-26D0-4944-B73A-1C86B1467242}" srcId="{0E8DD129-880A-4D1C-A8D6-AEDA29119914}" destId="{72CE6AE7-584C-4D9F-8F9E-85AAC49B24C1}" srcOrd="1" destOrd="0" parTransId="{86848ABF-507C-4FF0-AFD5-5CE103751B64}" sibTransId="{D8C58FDC-E5F6-4375-B5D3-F396B9633FF3}"/>
    <dgm:cxn modelId="{99B01E90-061D-4CB3-B3D0-99F9EB93DB45}" type="presOf" srcId="{65A97D21-56FD-4C13-8ACC-4E413EB2475A}" destId="{16787367-BB67-4E4E-A636-1697612B294A}" srcOrd="1" destOrd="0" presId="urn:microsoft.com/office/officeart/2005/8/layout/radial5"/>
    <dgm:cxn modelId="{768C8A27-6F56-4F1E-9FF8-5774D5B07EB8}" type="presOf" srcId="{D8B83E21-532E-4476-BC50-4C57ED824CB3}" destId="{06E4FABD-9B23-4866-98BC-83B7D5A4384C}" srcOrd="0" destOrd="0" presId="urn:microsoft.com/office/officeart/2005/8/layout/radial5"/>
    <dgm:cxn modelId="{1935B3EE-04F0-4B4B-AA47-EB26EC2C4299}" type="presOf" srcId="{5F7F9C24-4227-4FE1-A62A-7B3836D3470A}" destId="{54A8986A-6257-42C7-83A0-DFAA23747ECA}" srcOrd="0" destOrd="0" presId="urn:microsoft.com/office/officeart/2005/8/layout/radial5"/>
    <dgm:cxn modelId="{69C09897-489A-4853-B380-117463316483}" type="presOf" srcId="{65A97D21-56FD-4C13-8ACC-4E413EB2475A}" destId="{C4F7CDE0-87B0-4F01-8EDA-55C50134EFE3}" srcOrd="0" destOrd="0" presId="urn:microsoft.com/office/officeart/2005/8/layout/radial5"/>
    <dgm:cxn modelId="{2F2A308F-84AE-4F55-8B7C-1DE8314BAEEB}" srcId="{0E8DD129-880A-4D1C-A8D6-AEDA29119914}" destId="{CA1E961F-94D8-41B2-A946-80F1609166E9}" srcOrd="2" destOrd="0" parTransId="{5205CFAB-ECC4-46EB-BDC7-C213C9350BAF}" sibTransId="{720DA53E-158E-4C76-AE2E-01C8205E370F}"/>
    <dgm:cxn modelId="{A1792750-5904-4593-8883-62F6F932EBC1}" type="presOf" srcId="{CA1E961F-94D8-41B2-A946-80F1609166E9}" destId="{1195D61A-E9C6-46F3-AEBC-D7AD7A2DA524}" srcOrd="0" destOrd="0" presId="urn:microsoft.com/office/officeart/2005/8/layout/radial5"/>
    <dgm:cxn modelId="{D214D830-5696-498B-AA65-40C52E001701}" type="presOf" srcId="{86848ABF-507C-4FF0-AFD5-5CE103751B64}" destId="{9BBE1CA2-6599-45F5-8D0C-F56AFF9A198F}" srcOrd="0" destOrd="0" presId="urn:microsoft.com/office/officeart/2005/8/layout/radial5"/>
    <dgm:cxn modelId="{33BBA078-0DAA-4FB6-B458-523B06F45C46}" type="presOf" srcId="{E457C826-E72D-4395-988D-9DC0BEE0538E}" destId="{BD17A9D3-61F2-4607-B4C3-4D793DB44C0D}" srcOrd="0" destOrd="0" presId="urn:microsoft.com/office/officeart/2005/8/layout/radial5"/>
    <dgm:cxn modelId="{2F7E20FE-EE30-4413-A110-E5AB3F6D37FB}" srcId="{0E8DD129-880A-4D1C-A8D6-AEDA29119914}" destId="{5F7F9C24-4227-4FE1-A62A-7B3836D3470A}" srcOrd="4" destOrd="0" parTransId="{487E2F3C-1F99-4D01-A7AF-76D4AB3B5B33}" sibTransId="{6B9F1977-0189-4C97-A372-38A50E7332E1}"/>
    <dgm:cxn modelId="{F0DCD8D6-7982-4802-A183-680B1C801DAA}" type="presOf" srcId="{FE05C355-08F5-4D1F-A5FE-185D16B39151}" destId="{122E6F07-9611-4769-A239-35DC60101EE9}" srcOrd="0" destOrd="0" presId="urn:microsoft.com/office/officeart/2005/8/layout/radial5"/>
    <dgm:cxn modelId="{0CA2621F-0ABD-4ADA-A9BD-AC7C7E87811A}" srcId="{0E8DD129-880A-4D1C-A8D6-AEDA29119914}" destId="{FE05C355-08F5-4D1F-A5FE-185D16B39151}" srcOrd="3" destOrd="0" parTransId="{65A97D21-56FD-4C13-8ACC-4E413EB2475A}" sibTransId="{54901CDD-AF88-47CD-85F9-01E395F393CA}"/>
    <dgm:cxn modelId="{97ABA152-50EA-4103-83B2-845F533B44B2}" type="presOf" srcId="{487E2F3C-1F99-4D01-A7AF-76D4AB3B5B33}" destId="{2FF37FFE-58CF-4799-9738-9C762565A204}" srcOrd="1" destOrd="0" presId="urn:microsoft.com/office/officeart/2005/8/layout/radial5"/>
    <dgm:cxn modelId="{82A1EC5C-3CAC-4EDB-A1D8-6558D020670C}" type="presOf" srcId="{86848ABF-507C-4FF0-AFD5-5CE103751B64}" destId="{B1A3A0A9-856F-478F-B092-041708D1584D}" srcOrd="1" destOrd="0" presId="urn:microsoft.com/office/officeart/2005/8/layout/radial5"/>
    <dgm:cxn modelId="{B40B17F5-155C-41A3-B4C7-E635365FACA6}" srcId="{E457C826-E72D-4395-988D-9DC0BEE0538E}" destId="{0E8DD129-880A-4D1C-A8D6-AEDA29119914}" srcOrd="0" destOrd="0" parTransId="{5FB51E4C-5BA3-4521-B2F4-E4676F318EE1}" sibTransId="{D8E048B4-00DA-4880-943C-05B868242453}"/>
    <dgm:cxn modelId="{B6D7EF03-DE6D-45C7-B50A-9256B22CCBED}" type="presOf" srcId="{5205CFAB-ECC4-46EB-BDC7-C213C9350BAF}" destId="{9A64E4B9-20EF-4B80-8439-DB4ABB763AB5}" srcOrd="1" destOrd="0" presId="urn:microsoft.com/office/officeart/2005/8/layout/radial5"/>
    <dgm:cxn modelId="{160FC8E7-D2ED-4588-ADAE-508495DACFEC}" type="presOf" srcId="{72CE6AE7-584C-4D9F-8F9E-85AAC49B24C1}" destId="{99ADC636-D747-475D-B4DF-6B609F54F050}" srcOrd="0" destOrd="0" presId="urn:microsoft.com/office/officeart/2005/8/layout/radial5"/>
    <dgm:cxn modelId="{3E055BE7-9E64-4FA3-862A-662A81CFA7C3}" type="presOf" srcId="{DC853A92-E331-4E26-90C9-98E920F34331}" destId="{83F7B387-2D9B-47D3-8B57-091C1C3DD3D7}" srcOrd="1" destOrd="0" presId="urn:microsoft.com/office/officeart/2005/8/layout/radial5"/>
    <dgm:cxn modelId="{9E2A709A-28A8-471D-849A-F36A04F8B285}" type="presOf" srcId="{0E8DD129-880A-4D1C-A8D6-AEDA29119914}" destId="{BD0A0CC1-E5FC-46E8-92C5-0D9238B2F704}" srcOrd="0" destOrd="0" presId="urn:microsoft.com/office/officeart/2005/8/layout/radial5"/>
    <dgm:cxn modelId="{C9EFF9BF-B628-4EEA-84E4-895C38D571E0}" type="presOf" srcId="{487E2F3C-1F99-4D01-A7AF-76D4AB3B5B33}" destId="{D75910D5-6FBE-47D7-95DE-80F78B7CAA50}" srcOrd="0" destOrd="0" presId="urn:microsoft.com/office/officeart/2005/8/layout/radial5"/>
    <dgm:cxn modelId="{95CC188E-0EE6-4358-8081-19435E50D72F}" type="presOf" srcId="{5205CFAB-ECC4-46EB-BDC7-C213C9350BAF}" destId="{CA927998-6694-4954-826F-D803BE4B4581}" srcOrd="0" destOrd="0" presId="urn:microsoft.com/office/officeart/2005/8/layout/radial5"/>
    <dgm:cxn modelId="{570EA6E8-850C-4C73-AC7C-140631D88371}" type="presOf" srcId="{DC853A92-E331-4E26-90C9-98E920F34331}" destId="{D1AD3EA6-B91C-4451-BD58-5EAF8A9255BA}" srcOrd="0" destOrd="0" presId="urn:microsoft.com/office/officeart/2005/8/layout/radial5"/>
    <dgm:cxn modelId="{412A16F1-12F6-41BA-8A7A-4F210427201F}" srcId="{0E8DD129-880A-4D1C-A8D6-AEDA29119914}" destId="{D8B83E21-532E-4476-BC50-4C57ED824CB3}" srcOrd="0" destOrd="0" parTransId="{DC853A92-E331-4E26-90C9-98E920F34331}" sibTransId="{15E8426C-BC25-4297-80AD-0D3163955893}"/>
    <dgm:cxn modelId="{86739071-61F0-4D4B-AE59-4511F7C51102}" type="presParOf" srcId="{BD17A9D3-61F2-4607-B4C3-4D793DB44C0D}" destId="{BD0A0CC1-E5FC-46E8-92C5-0D9238B2F704}" srcOrd="0" destOrd="0" presId="urn:microsoft.com/office/officeart/2005/8/layout/radial5"/>
    <dgm:cxn modelId="{28B85350-EA37-4101-930C-423F9BDC69D7}" type="presParOf" srcId="{BD17A9D3-61F2-4607-B4C3-4D793DB44C0D}" destId="{D1AD3EA6-B91C-4451-BD58-5EAF8A9255BA}" srcOrd="1" destOrd="0" presId="urn:microsoft.com/office/officeart/2005/8/layout/radial5"/>
    <dgm:cxn modelId="{0FADD4B5-595C-48B8-8B68-776F253A2210}" type="presParOf" srcId="{D1AD3EA6-B91C-4451-BD58-5EAF8A9255BA}" destId="{83F7B387-2D9B-47D3-8B57-091C1C3DD3D7}" srcOrd="0" destOrd="0" presId="urn:microsoft.com/office/officeart/2005/8/layout/radial5"/>
    <dgm:cxn modelId="{392E67D5-1527-415C-9C3F-386A2591DFEF}" type="presParOf" srcId="{BD17A9D3-61F2-4607-B4C3-4D793DB44C0D}" destId="{06E4FABD-9B23-4866-98BC-83B7D5A4384C}" srcOrd="2" destOrd="0" presId="urn:microsoft.com/office/officeart/2005/8/layout/radial5"/>
    <dgm:cxn modelId="{D817B10C-A2D7-4DA3-8B21-3750F4C3EC06}" type="presParOf" srcId="{BD17A9D3-61F2-4607-B4C3-4D793DB44C0D}" destId="{9BBE1CA2-6599-45F5-8D0C-F56AFF9A198F}" srcOrd="3" destOrd="0" presId="urn:microsoft.com/office/officeart/2005/8/layout/radial5"/>
    <dgm:cxn modelId="{00917C41-B5C0-44A8-BDDE-A9547CE03184}" type="presParOf" srcId="{9BBE1CA2-6599-45F5-8D0C-F56AFF9A198F}" destId="{B1A3A0A9-856F-478F-B092-041708D1584D}" srcOrd="0" destOrd="0" presId="urn:microsoft.com/office/officeart/2005/8/layout/radial5"/>
    <dgm:cxn modelId="{61D08671-1C25-4B18-9E8A-CB90D0DAC957}" type="presParOf" srcId="{BD17A9D3-61F2-4607-B4C3-4D793DB44C0D}" destId="{99ADC636-D747-475D-B4DF-6B609F54F050}" srcOrd="4" destOrd="0" presId="urn:microsoft.com/office/officeart/2005/8/layout/radial5"/>
    <dgm:cxn modelId="{0FD072D4-1FB4-4301-A999-E52669EF057B}" type="presParOf" srcId="{BD17A9D3-61F2-4607-B4C3-4D793DB44C0D}" destId="{CA927998-6694-4954-826F-D803BE4B4581}" srcOrd="5" destOrd="0" presId="urn:microsoft.com/office/officeart/2005/8/layout/radial5"/>
    <dgm:cxn modelId="{F2B88B60-8542-4333-A4A7-3866B07E617E}" type="presParOf" srcId="{CA927998-6694-4954-826F-D803BE4B4581}" destId="{9A64E4B9-20EF-4B80-8439-DB4ABB763AB5}" srcOrd="0" destOrd="0" presId="urn:microsoft.com/office/officeart/2005/8/layout/radial5"/>
    <dgm:cxn modelId="{149123A2-8181-435A-B053-2E6F1ECACD34}" type="presParOf" srcId="{BD17A9D3-61F2-4607-B4C3-4D793DB44C0D}" destId="{1195D61A-E9C6-46F3-AEBC-D7AD7A2DA524}" srcOrd="6" destOrd="0" presId="urn:microsoft.com/office/officeart/2005/8/layout/radial5"/>
    <dgm:cxn modelId="{9EEFCFE8-CB6A-4AE8-86CC-E92B0C08C6CD}" type="presParOf" srcId="{BD17A9D3-61F2-4607-B4C3-4D793DB44C0D}" destId="{C4F7CDE0-87B0-4F01-8EDA-55C50134EFE3}" srcOrd="7" destOrd="0" presId="urn:microsoft.com/office/officeart/2005/8/layout/radial5"/>
    <dgm:cxn modelId="{90624751-506B-4B71-A444-25810DECE062}" type="presParOf" srcId="{C4F7CDE0-87B0-4F01-8EDA-55C50134EFE3}" destId="{16787367-BB67-4E4E-A636-1697612B294A}" srcOrd="0" destOrd="0" presId="urn:microsoft.com/office/officeart/2005/8/layout/radial5"/>
    <dgm:cxn modelId="{F6E199E5-F62C-4B44-A1B2-B39BEA1860E0}" type="presParOf" srcId="{BD17A9D3-61F2-4607-B4C3-4D793DB44C0D}" destId="{122E6F07-9611-4769-A239-35DC60101EE9}" srcOrd="8" destOrd="0" presId="urn:microsoft.com/office/officeart/2005/8/layout/radial5"/>
    <dgm:cxn modelId="{1C09AA96-9E05-4CB2-9FD0-ED60D008EA80}" type="presParOf" srcId="{BD17A9D3-61F2-4607-B4C3-4D793DB44C0D}" destId="{D75910D5-6FBE-47D7-95DE-80F78B7CAA50}" srcOrd="9" destOrd="0" presId="urn:microsoft.com/office/officeart/2005/8/layout/radial5"/>
    <dgm:cxn modelId="{F34D850C-EC46-47A1-AAA3-12064589FC07}" type="presParOf" srcId="{D75910D5-6FBE-47D7-95DE-80F78B7CAA50}" destId="{2FF37FFE-58CF-4799-9738-9C762565A204}" srcOrd="0" destOrd="0" presId="urn:microsoft.com/office/officeart/2005/8/layout/radial5"/>
    <dgm:cxn modelId="{37FFF91F-FFE1-4347-8653-7B1A99523F07}" type="presParOf" srcId="{BD17A9D3-61F2-4607-B4C3-4D793DB44C0D}" destId="{54A8986A-6257-42C7-83A0-DFAA23747EC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425C3-3460-4E2A-90D5-65C7876C3792}">
      <dsp:nvSpPr>
        <dsp:cNvPr id="0" name=""/>
        <dsp:cNvSpPr/>
      </dsp:nvSpPr>
      <dsp:spPr>
        <a:xfrm>
          <a:off x="1826260" y="994689"/>
          <a:ext cx="38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6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2010489" y="1038309"/>
        <a:ext cx="21003" cy="4200"/>
      </dsp:txXfrm>
    </dsp:sp>
    <dsp:sp modelId="{BDD9FA7E-95BF-4294-87D9-0289E04118DE}">
      <dsp:nvSpPr>
        <dsp:cNvPr id="0" name=""/>
        <dsp:cNvSpPr/>
      </dsp:nvSpPr>
      <dsp:spPr>
        <a:xfrm>
          <a:off x="1705" y="492502"/>
          <a:ext cx="1826355" cy="10958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ndara" panose="020E0502030303020204" pitchFamily="34" charset="0"/>
            </a:rPr>
            <a:t>Въведение</a:t>
          </a:r>
          <a:endParaRPr lang="en-US" sz="1000" b="1" kern="1200" dirty="0">
            <a:latin typeface="Candara" panose="020E0502030303020204" pitchFamily="34" charset="0"/>
          </a:endParaRPr>
        </a:p>
      </dsp:txBody>
      <dsp:txXfrm>
        <a:off x="1705" y="492502"/>
        <a:ext cx="1826355" cy="1095813"/>
      </dsp:txXfrm>
    </dsp:sp>
    <dsp:sp modelId="{DD1C4F53-F890-4229-AE84-257763D42790}">
      <dsp:nvSpPr>
        <dsp:cNvPr id="0" name=""/>
        <dsp:cNvSpPr/>
      </dsp:nvSpPr>
      <dsp:spPr>
        <a:xfrm>
          <a:off x="4072676" y="994689"/>
          <a:ext cx="38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61" y="45720"/>
              </a:lnTo>
            </a:path>
          </a:pathLst>
        </a:custGeom>
        <a:noFill/>
        <a:ln w="9525" cap="flat" cmpd="sng" algn="ctr">
          <a:solidFill>
            <a:schemeClr val="accent5">
              <a:hueOff val="879310"/>
              <a:satOff val="-7087"/>
              <a:lumOff val="20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4256905" y="1038309"/>
        <a:ext cx="21003" cy="4200"/>
      </dsp:txXfrm>
    </dsp:sp>
    <dsp:sp modelId="{6AEA3008-8F36-4EA9-81C0-C28ECD368801}">
      <dsp:nvSpPr>
        <dsp:cNvPr id="0" name=""/>
        <dsp:cNvSpPr/>
      </dsp:nvSpPr>
      <dsp:spPr>
        <a:xfrm>
          <a:off x="2248121" y="492502"/>
          <a:ext cx="1826355" cy="1095813"/>
        </a:xfrm>
        <a:prstGeom prst="rect">
          <a:avLst/>
        </a:prstGeom>
        <a:solidFill>
          <a:schemeClr val="accent5">
            <a:hueOff val="781609"/>
            <a:satOff val="-6300"/>
            <a:lumOff val="178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Резюме на проекта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2248121" y="492502"/>
        <a:ext cx="1826355" cy="1095813"/>
      </dsp:txXfrm>
    </dsp:sp>
    <dsp:sp modelId="{78188019-981A-412E-989D-2C60DFAC38BA}">
      <dsp:nvSpPr>
        <dsp:cNvPr id="0" name=""/>
        <dsp:cNvSpPr/>
      </dsp:nvSpPr>
      <dsp:spPr>
        <a:xfrm>
          <a:off x="6319093" y="994689"/>
          <a:ext cx="38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61" y="45720"/>
              </a:lnTo>
            </a:path>
          </a:pathLst>
        </a:custGeom>
        <a:noFill/>
        <a:ln w="9525" cap="flat" cmpd="sng" algn="ctr">
          <a:solidFill>
            <a:schemeClr val="accent5">
              <a:hueOff val="1758620"/>
              <a:satOff val="-14175"/>
              <a:lumOff val="40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6503322" y="1038309"/>
        <a:ext cx="21003" cy="4200"/>
      </dsp:txXfrm>
    </dsp:sp>
    <dsp:sp modelId="{DD842547-E842-4791-9887-B99DDD153E96}">
      <dsp:nvSpPr>
        <dsp:cNvPr id="0" name=""/>
        <dsp:cNvSpPr/>
      </dsp:nvSpPr>
      <dsp:spPr>
        <a:xfrm>
          <a:off x="4494538" y="492502"/>
          <a:ext cx="1826355" cy="1095813"/>
        </a:xfrm>
        <a:prstGeom prst="rect">
          <a:avLst/>
        </a:prstGeom>
        <a:solidFill>
          <a:schemeClr val="accent5">
            <a:hueOff val="1563217"/>
            <a:satOff val="-12600"/>
            <a:lumOff val="357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Представяне на кандидата – юридически статус, основна дейност, мисия, визия, цели, стратегия, човешки ресурси, финансово състояние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4494538" y="492502"/>
        <a:ext cx="1826355" cy="1095813"/>
      </dsp:txXfrm>
    </dsp:sp>
    <dsp:sp modelId="{7F87782C-5A46-4F32-8EC7-6252355B41DB}">
      <dsp:nvSpPr>
        <dsp:cNvPr id="0" name=""/>
        <dsp:cNvSpPr/>
      </dsp:nvSpPr>
      <dsp:spPr>
        <a:xfrm>
          <a:off x="914882" y="1586515"/>
          <a:ext cx="6739249" cy="389461"/>
        </a:xfrm>
        <a:custGeom>
          <a:avLst/>
          <a:gdLst/>
          <a:ahLst/>
          <a:cxnLst/>
          <a:rect l="0" t="0" r="0" b="0"/>
          <a:pathLst>
            <a:path>
              <a:moveTo>
                <a:pt x="6739249" y="0"/>
              </a:moveTo>
              <a:lnTo>
                <a:pt x="6739249" y="211830"/>
              </a:lnTo>
              <a:lnTo>
                <a:pt x="0" y="211830"/>
              </a:lnTo>
              <a:lnTo>
                <a:pt x="0" y="389461"/>
              </a:lnTo>
            </a:path>
          </a:pathLst>
        </a:custGeom>
        <a:noFill/>
        <a:ln w="9525" cap="flat" cmpd="sng" algn="ctr">
          <a:solidFill>
            <a:schemeClr val="accent5">
              <a:hueOff val="2637929"/>
              <a:satOff val="-21262"/>
              <a:lumOff val="6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4115699" y="1779146"/>
        <a:ext cx="337616" cy="4200"/>
      </dsp:txXfrm>
    </dsp:sp>
    <dsp:sp modelId="{7F1501BE-7F16-4560-9B27-651A496DCC5F}">
      <dsp:nvSpPr>
        <dsp:cNvPr id="0" name=""/>
        <dsp:cNvSpPr/>
      </dsp:nvSpPr>
      <dsp:spPr>
        <a:xfrm>
          <a:off x="6740954" y="492502"/>
          <a:ext cx="1826355" cy="1095813"/>
        </a:xfrm>
        <a:prstGeom prst="rect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Детайлно представяне на проекта – идея, цели, стойност, резултати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6740954" y="492502"/>
        <a:ext cx="1826355" cy="1095813"/>
      </dsp:txXfrm>
    </dsp:sp>
    <dsp:sp modelId="{543E33A4-7A86-47E5-A519-A429012FB73C}">
      <dsp:nvSpPr>
        <dsp:cNvPr id="0" name=""/>
        <dsp:cNvSpPr/>
      </dsp:nvSpPr>
      <dsp:spPr>
        <a:xfrm>
          <a:off x="1826260" y="2510564"/>
          <a:ext cx="38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61" y="45720"/>
              </a:lnTo>
            </a:path>
          </a:pathLst>
        </a:custGeom>
        <a:noFill/>
        <a:ln w="952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2010489" y="2554183"/>
        <a:ext cx="21003" cy="4200"/>
      </dsp:txXfrm>
    </dsp:sp>
    <dsp:sp modelId="{6541FA5A-0504-4244-B168-48A1B4CE5CDA}">
      <dsp:nvSpPr>
        <dsp:cNvPr id="0" name=""/>
        <dsp:cNvSpPr/>
      </dsp:nvSpPr>
      <dsp:spPr>
        <a:xfrm>
          <a:off x="1705" y="2008377"/>
          <a:ext cx="1826355" cy="1095813"/>
        </a:xfrm>
        <a:prstGeom prst="rect">
          <a:avLst/>
        </a:prstGeom>
        <a:solidFill>
          <a:schemeClr val="accent5">
            <a:hueOff val="3126435"/>
            <a:satOff val="-25199"/>
            <a:lumOff val="714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Анализ на пазара – описание на бранша, тенденции за развитие, изводи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1705" y="2008377"/>
        <a:ext cx="1826355" cy="1095813"/>
      </dsp:txXfrm>
    </dsp:sp>
    <dsp:sp modelId="{0F4112BE-8382-453A-AF32-25874D76C900}">
      <dsp:nvSpPr>
        <dsp:cNvPr id="0" name=""/>
        <dsp:cNvSpPr/>
      </dsp:nvSpPr>
      <dsp:spPr>
        <a:xfrm>
          <a:off x="4072676" y="2510564"/>
          <a:ext cx="38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61" y="45720"/>
              </a:lnTo>
            </a:path>
          </a:pathLst>
        </a:custGeom>
        <a:noFill/>
        <a:ln w="9525" cap="flat" cmpd="sng" algn="ctr">
          <a:solidFill>
            <a:schemeClr val="accent5">
              <a:hueOff val="4396549"/>
              <a:satOff val="-35436"/>
              <a:lumOff val="100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4256905" y="2554183"/>
        <a:ext cx="21003" cy="4200"/>
      </dsp:txXfrm>
    </dsp:sp>
    <dsp:sp modelId="{4ABA0565-D79A-4184-8DD1-72D4C909E59F}">
      <dsp:nvSpPr>
        <dsp:cNvPr id="0" name=""/>
        <dsp:cNvSpPr/>
      </dsp:nvSpPr>
      <dsp:spPr>
        <a:xfrm>
          <a:off x="2248121" y="2008377"/>
          <a:ext cx="1826355" cy="1095813"/>
        </a:xfrm>
        <a:prstGeom prst="rect">
          <a:avLst/>
        </a:prstGeom>
        <a:solidFill>
          <a:schemeClr val="accent5">
            <a:hueOff val="3908044"/>
            <a:satOff val="-31499"/>
            <a:lumOff val="89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Финансов анализ – допускания, инвестиции, собствено участие приходи, разходи, показатели (ННС, ВНВ и други), финансова устойчивост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2248121" y="2008377"/>
        <a:ext cx="1826355" cy="1095813"/>
      </dsp:txXfrm>
    </dsp:sp>
    <dsp:sp modelId="{BDC8A18E-A879-41DB-AF12-03E676C316BE}">
      <dsp:nvSpPr>
        <dsp:cNvPr id="0" name=""/>
        <dsp:cNvSpPr/>
      </dsp:nvSpPr>
      <dsp:spPr>
        <a:xfrm>
          <a:off x="6319093" y="2510564"/>
          <a:ext cx="38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61" y="45720"/>
              </a:lnTo>
            </a:path>
          </a:pathLst>
        </a:custGeom>
        <a:noFill/>
        <a:ln w="9525" cap="flat" cmpd="sng" algn="ctr">
          <a:solidFill>
            <a:schemeClr val="accent5">
              <a:hueOff val="5275859"/>
              <a:satOff val="-42524"/>
              <a:lumOff val="1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6503322" y="2554183"/>
        <a:ext cx="21003" cy="4200"/>
      </dsp:txXfrm>
    </dsp:sp>
    <dsp:sp modelId="{7423432C-DF28-4992-8292-635DBC096710}">
      <dsp:nvSpPr>
        <dsp:cNvPr id="0" name=""/>
        <dsp:cNvSpPr/>
      </dsp:nvSpPr>
      <dsp:spPr>
        <a:xfrm>
          <a:off x="4494538" y="2008377"/>
          <a:ext cx="1826355" cy="1095813"/>
        </a:xfrm>
        <a:prstGeom prst="rect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Социално-икономически анализ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4494538" y="2008377"/>
        <a:ext cx="1826355" cy="1095813"/>
      </dsp:txXfrm>
    </dsp:sp>
    <dsp:sp modelId="{0BBC82FF-086C-49FB-AFAB-A2D5B568A5E2}">
      <dsp:nvSpPr>
        <dsp:cNvPr id="0" name=""/>
        <dsp:cNvSpPr/>
      </dsp:nvSpPr>
      <dsp:spPr>
        <a:xfrm>
          <a:off x="914882" y="3102390"/>
          <a:ext cx="6739249" cy="389461"/>
        </a:xfrm>
        <a:custGeom>
          <a:avLst/>
          <a:gdLst/>
          <a:ahLst/>
          <a:cxnLst/>
          <a:rect l="0" t="0" r="0" b="0"/>
          <a:pathLst>
            <a:path>
              <a:moveTo>
                <a:pt x="6739249" y="0"/>
              </a:moveTo>
              <a:lnTo>
                <a:pt x="6739249" y="211830"/>
              </a:lnTo>
              <a:lnTo>
                <a:pt x="0" y="211830"/>
              </a:lnTo>
              <a:lnTo>
                <a:pt x="0" y="389461"/>
              </a:lnTo>
            </a:path>
          </a:pathLst>
        </a:custGeom>
        <a:noFill/>
        <a:ln w="9525" cap="flat" cmpd="sng" algn="ctr">
          <a:solidFill>
            <a:schemeClr val="accent5">
              <a:hueOff val="6155168"/>
              <a:satOff val="-49611"/>
              <a:lumOff val="140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4115699" y="3295021"/>
        <a:ext cx="337616" cy="4200"/>
      </dsp:txXfrm>
    </dsp:sp>
    <dsp:sp modelId="{BACE05C3-383F-4E61-9FA1-8D734EC209BC}">
      <dsp:nvSpPr>
        <dsp:cNvPr id="0" name=""/>
        <dsp:cNvSpPr/>
      </dsp:nvSpPr>
      <dsp:spPr>
        <a:xfrm>
          <a:off x="6740954" y="2008377"/>
          <a:ext cx="1826355" cy="1095813"/>
        </a:xfrm>
        <a:prstGeom prst="rect">
          <a:avLst/>
        </a:prstGeom>
        <a:solidFill>
          <a:schemeClr val="accent5">
            <a:hueOff val="5471261"/>
            <a:satOff val="-44098"/>
            <a:lumOff val="1250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Анализ на чувствителността и оценка на риска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6740954" y="2008377"/>
        <a:ext cx="1826355" cy="1095813"/>
      </dsp:txXfrm>
    </dsp:sp>
    <dsp:sp modelId="{EA2B6E5B-F170-4E75-B603-9916CF4A5C00}">
      <dsp:nvSpPr>
        <dsp:cNvPr id="0" name=""/>
        <dsp:cNvSpPr/>
      </dsp:nvSpPr>
      <dsp:spPr>
        <a:xfrm>
          <a:off x="1826260" y="4026438"/>
          <a:ext cx="38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61" y="45720"/>
              </a:lnTo>
            </a:path>
          </a:pathLst>
        </a:custGeom>
        <a:noFill/>
        <a:ln w="952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Candara" panose="020E0502030303020204" pitchFamily="34" charset="0"/>
          </a:endParaRPr>
        </a:p>
      </dsp:txBody>
      <dsp:txXfrm>
        <a:off x="2010489" y="4070058"/>
        <a:ext cx="21003" cy="4200"/>
      </dsp:txXfrm>
    </dsp:sp>
    <dsp:sp modelId="{191E3A2D-CE6E-4AC7-95E0-5177536FA99E}">
      <dsp:nvSpPr>
        <dsp:cNvPr id="0" name=""/>
        <dsp:cNvSpPr/>
      </dsp:nvSpPr>
      <dsp:spPr>
        <a:xfrm>
          <a:off x="1705" y="3524252"/>
          <a:ext cx="1826355" cy="1095813"/>
        </a:xfrm>
        <a:prstGeom prst="rect">
          <a:avLst/>
        </a:prstGeom>
        <a:solidFill>
          <a:schemeClr val="accent5">
            <a:hueOff val="6252870"/>
            <a:satOff val="-50398"/>
            <a:lumOff val="1429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Заключение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1705" y="3524252"/>
        <a:ext cx="1826355" cy="1095813"/>
      </dsp:txXfrm>
    </dsp:sp>
    <dsp:sp modelId="{E5345FD8-617B-4DF5-857D-DF657E0B017B}">
      <dsp:nvSpPr>
        <dsp:cNvPr id="0" name=""/>
        <dsp:cNvSpPr/>
      </dsp:nvSpPr>
      <dsp:spPr>
        <a:xfrm>
          <a:off x="2248121" y="3524252"/>
          <a:ext cx="1826355" cy="1095813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Candara" panose="020E0502030303020204" pitchFamily="34" charset="0"/>
            </a:rPr>
            <a:t>Приложения</a:t>
          </a:r>
          <a:endParaRPr lang="en-US" sz="1000" b="1" kern="1200">
            <a:latin typeface="Candara" panose="020E0502030303020204" pitchFamily="34" charset="0"/>
          </a:endParaRPr>
        </a:p>
      </dsp:txBody>
      <dsp:txXfrm>
        <a:off x="2248121" y="3524252"/>
        <a:ext cx="1826355" cy="1095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DDA72-6A2C-4F49-84EC-80023556B9B0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6A0B6-4E72-4CB9-AF69-38D0F7C07E88}">
      <dsp:nvSpPr>
        <dsp:cNvPr id="0" name=""/>
        <dsp:cNvSpPr/>
      </dsp:nvSpPr>
      <dsp:spPr>
        <a:xfrm>
          <a:off x="441508" y="292438"/>
          <a:ext cx="7306818" cy="585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ndara" panose="020E0502030303020204" pitchFamily="34" charset="0"/>
            </a:rPr>
            <a:t>Създаване на екипи, които </a:t>
          </a:r>
          <a:r>
            <a:rPr lang="ru-RU" sz="1700" b="1" kern="1200" dirty="0" smtClean="0">
              <a:latin typeface="Candara" panose="020E0502030303020204" pitchFamily="34" charset="0"/>
            </a:rPr>
            <a:t>структурират и </a:t>
          </a:r>
          <a:r>
            <a:rPr lang="ru-RU" sz="1700" b="1" kern="1200" dirty="0" smtClean="0">
              <a:latin typeface="Candara" panose="020E0502030303020204" pitchFamily="34" charset="0"/>
            </a:rPr>
            <a:t>управляват проекти – повишаване на капацитета на общината</a:t>
          </a:r>
          <a:endParaRPr lang="en-US" sz="1700" b="1" kern="1200" dirty="0">
            <a:latin typeface="Candara" panose="020E0502030303020204" pitchFamily="34" charset="0"/>
          </a:endParaRPr>
        </a:p>
      </dsp:txBody>
      <dsp:txXfrm>
        <a:off x="441508" y="292438"/>
        <a:ext cx="7306818" cy="585252"/>
      </dsp:txXfrm>
    </dsp:sp>
    <dsp:sp modelId="{7F89B87D-D4F9-492D-A97F-1BA14565EA32}">
      <dsp:nvSpPr>
        <dsp:cNvPr id="0" name=""/>
        <dsp:cNvSpPr/>
      </dsp:nvSpPr>
      <dsp:spPr>
        <a:xfrm>
          <a:off x="75725" y="219282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16C2A-7F71-4456-89E0-E59AA6E601F9}">
      <dsp:nvSpPr>
        <dsp:cNvPr id="0" name=""/>
        <dsp:cNvSpPr/>
      </dsp:nvSpPr>
      <dsp:spPr>
        <a:xfrm>
          <a:off x="860883" y="1170036"/>
          <a:ext cx="6887444" cy="585252"/>
        </a:xfrm>
        <a:prstGeom prst="rect">
          <a:avLst/>
        </a:prstGeom>
        <a:solidFill>
          <a:schemeClr val="accent4">
            <a:hueOff val="772618"/>
            <a:satOff val="8421"/>
            <a:lumOff val="-176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Candara" panose="020E0502030303020204" pitchFamily="34" charset="0"/>
            </a:rPr>
            <a:t>Създаване на инвеститорски интерес в региона</a:t>
          </a:r>
          <a:endParaRPr lang="en-US" sz="1700" b="1" kern="1200">
            <a:latin typeface="Candara" panose="020E0502030303020204" pitchFamily="34" charset="0"/>
          </a:endParaRPr>
        </a:p>
      </dsp:txBody>
      <dsp:txXfrm>
        <a:off x="860883" y="1170036"/>
        <a:ext cx="6887444" cy="585252"/>
      </dsp:txXfrm>
    </dsp:sp>
    <dsp:sp modelId="{5AE596A4-8EE2-458C-85B7-29A881B74D82}">
      <dsp:nvSpPr>
        <dsp:cNvPr id="0" name=""/>
        <dsp:cNvSpPr/>
      </dsp:nvSpPr>
      <dsp:spPr>
        <a:xfrm>
          <a:off x="495100" y="1096879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772618"/>
              <a:satOff val="8421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C2B60-27C9-4F4B-82CC-7D74917CCBD1}">
      <dsp:nvSpPr>
        <dsp:cNvPr id="0" name=""/>
        <dsp:cNvSpPr/>
      </dsp:nvSpPr>
      <dsp:spPr>
        <a:xfrm>
          <a:off x="989597" y="2047633"/>
          <a:ext cx="6758729" cy="585252"/>
        </a:xfrm>
        <a:prstGeom prst="rect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Candara" panose="020E0502030303020204" pitchFamily="34" charset="0"/>
            </a:rPr>
            <a:t>Икономическо и социално развитие на градския ареал</a:t>
          </a:r>
          <a:endParaRPr lang="en-US" sz="1700" b="1" kern="1200">
            <a:latin typeface="Candara" panose="020E0502030303020204" pitchFamily="34" charset="0"/>
          </a:endParaRPr>
        </a:p>
      </dsp:txBody>
      <dsp:txXfrm>
        <a:off x="989597" y="2047633"/>
        <a:ext cx="6758729" cy="585252"/>
      </dsp:txXfrm>
    </dsp:sp>
    <dsp:sp modelId="{A341708F-6AE6-4111-92DF-446BF4C8E586}">
      <dsp:nvSpPr>
        <dsp:cNvPr id="0" name=""/>
        <dsp:cNvSpPr/>
      </dsp:nvSpPr>
      <dsp:spPr>
        <a:xfrm>
          <a:off x="623814" y="1974477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1545236"/>
              <a:satOff val="16843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F9FAB-5679-406B-B8AB-6E83AAB063CF}">
      <dsp:nvSpPr>
        <dsp:cNvPr id="0" name=""/>
        <dsp:cNvSpPr/>
      </dsp:nvSpPr>
      <dsp:spPr>
        <a:xfrm>
          <a:off x="860883" y="2925231"/>
          <a:ext cx="6887444" cy="585252"/>
        </a:xfrm>
        <a:prstGeom prst="rect">
          <a:avLst/>
        </a:prstGeom>
        <a:solidFill>
          <a:schemeClr val="accent4">
            <a:hueOff val="2317855"/>
            <a:satOff val="25264"/>
            <a:lumOff val="-529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ndara" panose="020E0502030303020204" pitchFamily="34" charset="0"/>
            </a:rPr>
            <a:t>Повишаване на финансовата дисциплина на общинските търговски дружества</a:t>
          </a:r>
          <a:endParaRPr lang="en-US" sz="1700" b="1" kern="1200" dirty="0">
            <a:latin typeface="Candara" panose="020E0502030303020204" pitchFamily="34" charset="0"/>
          </a:endParaRPr>
        </a:p>
      </dsp:txBody>
      <dsp:txXfrm>
        <a:off x="860883" y="2925231"/>
        <a:ext cx="6887444" cy="585252"/>
      </dsp:txXfrm>
    </dsp:sp>
    <dsp:sp modelId="{64338305-3BAD-42C3-8EE9-7123730003B5}">
      <dsp:nvSpPr>
        <dsp:cNvPr id="0" name=""/>
        <dsp:cNvSpPr/>
      </dsp:nvSpPr>
      <dsp:spPr>
        <a:xfrm>
          <a:off x="495100" y="2852074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2317855"/>
              <a:satOff val="25264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FA573-BFA8-414C-9CEC-59379B958E3D}">
      <dsp:nvSpPr>
        <dsp:cNvPr id="0" name=""/>
        <dsp:cNvSpPr/>
      </dsp:nvSpPr>
      <dsp:spPr>
        <a:xfrm>
          <a:off x="441508" y="3802828"/>
          <a:ext cx="7306818" cy="585252"/>
        </a:xfrm>
        <a:prstGeom prst="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Candara" panose="020E0502030303020204" pitchFamily="34" charset="0"/>
            </a:rPr>
            <a:t>Създаване на устойчиви обекти и дейности</a:t>
          </a:r>
          <a:endParaRPr lang="en-US" sz="1700" b="1" kern="1200">
            <a:latin typeface="Candara" panose="020E0502030303020204" pitchFamily="34" charset="0"/>
          </a:endParaRPr>
        </a:p>
      </dsp:txBody>
      <dsp:txXfrm>
        <a:off x="441508" y="3802828"/>
        <a:ext cx="7306818" cy="585252"/>
      </dsp:txXfrm>
    </dsp:sp>
    <dsp:sp modelId="{BF4CE520-5771-4446-AE86-0EC53E3FF059}">
      <dsp:nvSpPr>
        <dsp:cNvPr id="0" name=""/>
        <dsp:cNvSpPr/>
      </dsp:nvSpPr>
      <dsp:spPr>
        <a:xfrm>
          <a:off x="75725" y="3729672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CB91D-30E7-43F8-AACD-20D2E7F5E34B}">
      <dsp:nvSpPr>
        <dsp:cNvPr id="0" name=""/>
        <dsp:cNvSpPr/>
      </dsp:nvSpPr>
      <dsp:spPr>
        <a:xfrm>
          <a:off x="2104037" y="580037"/>
          <a:ext cx="3880484" cy="3880484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289EC-8AC3-4908-BEF7-D9C1DB9170BD}">
      <dsp:nvSpPr>
        <dsp:cNvPr id="0" name=""/>
        <dsp:cNvSpPr/>
      </dsp:nvSpPr>
      <dsp:spPr>
        <a:xfrm>
          <a:off x="2104037" y="580037"/>
          <a:ext cx="3880484" cy="3880484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6047C-1149-4F5D-BA21-D1082622F371}">
      <dsp:nvSpPr>
        <dsp:cNvPr id="0" name=""/>
        <dsp:cNvSpPr/>
      </dsp:nvSpPr>
      <dsp:spPr>
        <a:xfrm>
          <a:off x="2104037" y="580037"/>
          <a:ext cx="3880484" cy="3880484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E3251-8AF9-48ED-826C-1E6475054C4E}">
      <dsp:nvSpPr>
        <dsp:cNvPr id="0" name=""/>
        <dsp:cNvSpPr/>
      </dsp:nvSpPr>
      <dsp:spPr>
        <a:xfrm>
          <a:off x="2104037" y="580037"/>
          <a:ext cx="3880484" cy="3880484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6E74E-99C7-4C18-B620-82EE87DAB55C}">
      <dsp:nvSpPr>
        <dsp:cNvPr id="0" name=""/>
        <dsp:cNvSpPr/>
      </dsp:nvSpPr>
      <dsp:spPr>
        <a:xfrm>
          <a:off x="3151694" y="1627694"/>
          <a:ext cx="1785170" cy="1785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latin typeface="Candara" panose="020E0502030303020204" pitchFamily="34" charset="0"/>
            </a:rPr>
            <a:t>Проектен екип</a:t>
          </a:r>
          <a:endParaRPr lang="en-US" sz="2200" b="1" kern="1200" dirty="0">
            <a:latin typeface="Candara" panose="020E0502030303020204" pitchFamily="34" charset="0"/>
          </a:endParaRPr>
        </a:p>
      </dsp:txBody>
      <dsp:txXfrm>
        <a:off x="3413126" y="1889126"/>
        <a:ext cx="1262306" cy="1262306"/>
      </dsp:txXfrm>
    </dsp:sp>
    <dsp:sp modelId="{68E17C81-926E-42A3-8A3E-CC578343D778}">
      <dsp:nvSpPr>
        <dsp:cNvPr id="0" name=""/>
        <dsp:cNvSpPr/>
      </dsp:nvSpPr>
      <dsp:spPr>
        <a:xfrm>
          <a:off x="3419470" y="214"/>
          <a:ext cx="1249619" cy="1249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ТСУ</a:t>
          </a:r>
          <a:endParaRPr lang="en-US" sz="1600" b="1" kern="1200" dirty="0">
            <a:latin typeface="Candara" panose="020E0502030303020204" pitchFamily="34" charset="0"/>
          </a:endParaRPr>
        </a:p>
      </dsp:txBody>
      <dsp:txXfrm>
        <a:off x="3602472" y="183216"/>
        <a:ext cx="883615" cy="883615"/>
      </dsp:txXfrm>
    </dsp:sp>
    <dsp:sp modelId="{A5176321-18D7-4C95-A465-E3B11FBAFBE6}">
      <dsp:nvSpPr>
        <dsp:cNvPr id="0" name=""/>
        <dsp:cNvSpPr/>
      </dsp:nvSpPr>
      <dsp:spPr>
        <a:xfrm>
          <a:off x="5314726" y="1895470"/>
          <a:ext cx="1249619" cy="1249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Candara" panose="020E0502030303020204" pitchFamily="34" charset="0"/>
            </a:rPr>
            <a:t>Проекти</a:t>
          </a:r>
          <a:endParaRPr lang="en-US" sz="1600" b="1" kern="1200" dirty="0">
            <a:latin typeface="Candara" panose="020E0502030303020204" pitchFamily="34" charset="0"/>
          </a:endParaRPr>
        </a:p>
      </dsp:txBody>
      <dsp:txXfrm>
        <a:off x="5497728" y="2078472"/>
        <a:ext cx="883615" cy="883615"/>
      </dsp:txXfrm>
    </dsp:sp>
    <dsp:sp modelId="{EC091E3B-355F-4DD0-8E21-BD4CACF4F810}">
      <dsp:nvSpPr>
        <dsp:cNvPr id="0" name=""/>
        <dsp:cNvSpPr/>
      </dsp:nvSpPr>
      <dsp:spPr>
        <a:xfrm>
          <a:off x="3419470" y="3790726"/>
          <a:ext cx="1249619" cy="12496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Candara" panose="020E0502030303020204" pitchFamily="34" charset="0"/>
            </a:rPr>
            <a:t>Финанси</a:t>
          </a:r>
          <a:endParaRPr lang="en-US" sz="1700" b="1" kern="1200" dirty="0">
            <a:latin typeface="Candara" panose="020E0502030303020204" pitchFamily="34" charset="0"/>
          </a:endParaRPr>
        </a:p>
      </dsp:txBody>
      <dsp:txXfrm>
        <a:off x="3602472" y="3973728"/>
        <a:ext cx="883615" cy="883615"/>
      </dsp:txXfrm>
    </dsp:sp>
    <dsp:sp modelId="{C9A2AF39-0B82-4CD7-B5AC-9A4F20730690}">
      <dsp:nvSpPr>
        <dsp:cNvPr id="0" name=""/>
        <dsp:cNvSpPr/>
      </dsp:nvSpPr>
      <dsp:spPr>
        <a:xfrm>
          <a:off x="1524214" y="1895470"/>
          <a:ext cx="1249619" cy="1249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latin typeface="Candara" panose="020E0502030303020204" pitchFamily="34" charset="0"/>
            </a:rPr>
            <a:t>Общинска собственост</a:t>
          </a:r>
          <a:endParaRPr lang="en-US" sz="1200" b="1" kern="1200" dirty="0">
            <a:latin typeface="Candara" panose="020E0502030303020204" pitchFamily="34" charset="0"/>
          </a:endParaRPr>
        </a:p>
      </dsp:txBody>
      <dsp:txXfrm>
        <a:off x="1707216" y="2078472"/>
        <a:ext cx="883615" cy="883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EC17-5CCE-4B85-AA05-0659DB88F373}">
      <dsp:nvSpPr>
        <dsp:cNvPr id="0" name=""/>
        <dsp:cNvSpPr/>
      </dsp:nvSpPr>
      <dsp:spPr>
        <a:xfrm>
          <a:off x="392635" y="0"/>
          <a:ext cx="7027979" cy="4392487"/>
        </a:xfrm>
        <a:prstGeom prst="swooshArrow">
          <a:avLst>
            <a:gd name="adj1" fmla="val 25000"/>
            <a:gd name="adj2" fmla="val 25000"/>
          </a:avLst>
        </a:prstGeom>
        <a:solidFill>
          <a:srgbClr val="0070C0">
            <a:alpha val="2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92721-BD9D-4353-B242-CD95AEEACBCB}">
      <dsp:nvSpPr>
        <dsp:cNvPr id="0" name=""/>
        <dsp:cNvSpPr/>
      </dsp:nvSpPr>
      <dsp:spPr>
        <a:xfrm>
          <a:off x="1084891" y="3266253"/>
          <a:ext cx="161643" cy="16164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37E1-2795-40A3-AFEB-3CB60E5AD8AE}">
      <dsp:nvSpPr>
        <dsp:cNvPr id="0" name=""/>
        <dsp:cNvSpPr/>
      </dsp:nvSpPr>
      <dsp:spPr>
        <a:xfrm>
          <a:off x="1271098" y="3347075"/>
          <a:ext cx="1201784" cy="104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52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Стопанска дейност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1271098" y="3347075"/>
        <a:ext cx="1201784" cy="1045411"/>
      </dsp:txXfrm>
    </dsp:sp>
    <dsp:sp modelId="{4CDD1E89-980C-4F5C-A015-DCE57CAB0288}">
      <dsp:nvSpPr>
        <dsp:cNvPr id="0" name=""/>
        <dsp:cNvSpPr/>
      </dsp:nvSpPr>
      <dsp:spPr>
        <a:xfrm>
          <a:off x="2226938" y="2244560"/>
          <a:ext cx="281119" cy="28111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B5F86-4359-454E-AD2D-BB287C3E31D6}">
      <dsp:nvSpPr>
        <dsp:cNvPr id="0" name=""/>
        <dsp:cNvSpPr/>
      </dsp:nvSpPr>
      <dsp:spPr>
        <a:xfrm>
          <a:off x="2367498" y="2520276"/>
          <a:ext cx="1475875" cy="173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59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По-широк поглед върху перспективите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2367498" y="2520276"/>
        <a:ext cx="1475875" cy="1737054"/>
      </dsp:txXfrm>
    </dsp:sp>
    <dsp:sp modelId="{6ACCCF66-48D3-477E-9BED-1FCFC2B4D3CF}">
      <dsp:nvSpPr>
        <dsp:cNvPr id="0" name=""/>
        <dsp:cNvSpPr/>
      </dsp:nvSpPr>
      <dsp:spPr>
        <a:xfrm>
          <a:off x="3685244" y="1491688"/>
          <a:ext cx="372482" cy="3724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086A9-0DF5-4B50-A938-7AD9F163BE85}">
      <dsp:nvSpPr>
        <dsp:cNvPr id="0" name=""/>
        <dsp:cNvSpPr/>
      </dsp:nvSpPr>
      <dsp:spPr>
        <a:xfrm>
          <a:off x="3625014" y="2016231"/>
          <a:ext cx="2207644" cy="2181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71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Идеи за допълващи дейности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3625014" y="2016231"/>
        <a:ext cx="2207644" cy="2181988"/>
      </dsp:txXfrm>
    </dsp:sp>
    <dsp:sp modelId="{AAD1FC54-8E80-4547-AE08-E2E7738B70C8}">
      <dsp:nvSpPr>
        <dsp:cNvPr id="0" name=""/>
        <dsp:cNvSpPr/>
      </dsp:nvSpPr>
      <dsp:spPr>
        <a:xfrm>
          <a:off x="5273567" y="993580"/>
          <a:ext cx="498986" cy="4989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42F36-5159-4DDA-8327-84E77768AA0F}">
      <dsp:nvSpPr>
        <dsp:cNvPr id="0" name=""/>
        <dsp:cNvSpPr/>
      </dsp:nvSpPr>
      <dsp:spPr>
        <a:xfrm>
          <a:off x="5569226" y="1368152"/>
          <a:ext cx="2130574" cy="289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403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T</a:t>
          </a:r>
          <a:r>
            <a:rPr lang="bg-BG" sz="1400" b="1" kern="1200" dirty="0" err="1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рансформиране</a:t>
          </a: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 на </a:t>
          </a:r>
          <a:r>
            <a:rPr lang="bg-BG" sz="1400" b="1" kern="1200" dirty="0" err="1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разходогенериращи</a:t>
          </a: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 дейности в </a:t>
          </a:r>
          <a:r>
            <a:rPr lang="bg-BG" sz="1400" b="1" kern="1200" dirty="0" err="1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приходогенериращи</a:t>
          </a:r>
          <a:r>
            <a:rPr lang="bg-BG" sz="1400" b="1" kern="1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 и самоиздържащи се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5569226" y="1368152"/>
        <a:ext cx="2130574" cy="2899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A0CC1-E5FC-46E8-92C5-0D9238B2F704}">
      <dsp:nvSpPr>
        <dsp:cNvPr id="0" name=""/>
        <dsp:cNvSpPr/>
      </dsp:nvSpPr>
      <dsp:spPr>
        <a:xfrm>
          <a:off x="4385587" y="2141450"/>
          <a:ext cx="1525968" cy="1525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u="sng" kern="1200" dirty="0" smtClean="0">
              <a:latin typeface="Candara" panose="020E0502030303020204" pitchFamily="34" charset="0"/>
            </a:rPr>
            <a:t>Привличане на инвеститори</a:t>
          </a:r>
          <a:endParaRPr lang="en-US" sz="1400" b="1" u="sng" kern="1200" dirty="0">
            <a:latin typeface="Candara" panose="020E0502030303020204" pitchFamily="34" charset="0"/>
          </a:endParaRPr>
        </a:p>
      </dsp:txBody>
      <dsp:txXfrm>
        <a:off x="4609060" y="2364923"/>
        <a:ext cx="1079022" cy="1079022"/>
      </dsp:txXfrm>
    </dsp:sp>
    <dsp:sp modelId="{D1AD3EA6-B91C-4451-BD58-5EAF8A9255BA}">
      <dsp:nvSpPr>
        <dsp:cNvPr id="0" name=""/>
        <dsp:cNvSpPr/>
      </dsp:nvSpPr>
      <dsp:spPr>
        <a:xfrm rot="5400000">
          <a:off x="4986457" y="1585335"/>
          <a:ext cx="324228" cy="518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Candara" panose="020E0502030303020204" pitchFamily="34" charset="0"/>
          </a:endParaRPr>
        </a:p>
      </dsp:txBody>
      <dsp:txXfrm>
        <a:off x="5035091" y="1640467"/>
        <a:ext cx="226960" cy="311297"/>
      </dsp:txXfrm>
    </dsp:sp>
    <dsp:sp modelId="{06E4FABD-9B23-4866-98BC-83B7D5A4384C}">
      <dsp:nvSpPr>
        <dsp:cNvPr id="0" name=""/>
        <dsp:cNvSpPr/>
      </dsp:nvSpPr>
      <dsp:spPr>
        <a:xfrm>
          <a:off x="4385587" y="3729"/>
          <a:ext cx="1525968" cy="15259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ndara" panose="020E0502030303020204" pitchFamily="34" charset="0"/>
            </a:rPr>
            <a:t>Провеждане на инвестиционни форуми</a:t>
          </a:r>
          <a:endParaRPr lang="en-US" sz="1200" b="1" kern="1200" dirty="0">
            <a:latin typeface="Candara" panose="020E0502030303020204" pitchFamily="34" charset="0"/>
          </a:endParaRPr>
        </a:p>
      </dsp:txBody>
      <dsp:txXfrm>
        <a:off x="4609060" y="227202"/>
        <a:ext cx="1079022" cy="1079022"/>
      </dsp:txXfrm>
    </dsp:sp>
    <dsp:sp modelId="{9BBE1CA2-6599-45F5-8D0C-F56AFF9A198F}">
      <dsp:nvSpPr>
        <dsp:cNvPr id="0" name=""/>
        <dsp:cNvSpPr/>
      </dsp:nvSpPr>
      <dsp:spPr>
        <a:xfrm rot="9720000">
          <a:off x="5994276" y="2317559"/>
          <a:ext cx="324228" cy="518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Candara" panose="020E0502030303020204" pitchFamily="34" charset="0"/>
          </a:endParaRPr>
        </a:p>
      </dsp:txBody>
      <dsp:txXfrm>
        <a:off x="6089164" y="2406296"/>
        <a:ext cx="226960" cy="311297"/>
      </dsp:txXfrm>
    </dsp:sp>
    <dsp:sp modelId="{99ADC636-D747-475D-B4DF-6B609F54F050}">
      <dsp:nvSpPr>
        <dsp:cNvPr id="0" name=""/>
        <dsp:cNvSpPr/>
      </dsp:nvSpPr>
      <dsp:spPr>
        <a:xfrm>
          <a:off x="6418680" y="1480857"/>
          <a:ext cx="1525968" cy="1525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50" b="1" kern="1200" dirty="0" smtClean="0">
              <a:latin typeface="Candara" panose="020E0502030303020204" pitchFamily="34" charset="0"/>
            </a:rPr>
            <a:t>Насочване на инвеститорския интерес към свободни терени в Зоните за въздействие </a:t>
          </a:r>
          <a:endParaRPr lang="en-US" sz="1050" b="1" kern="1200" dirty="0">
            <a:latin typeface="Candara" panose="020E0502030303020204" pitchFamily="34" charset="0"/>
          </a:endParaRPr>
        </a:p>
      </dsp:txBody>
      <dsp:txXfrm>
        <a:off x="6642153" y="1704330"/>
        <a:ext cx="1079022" cy="1079022"/>
      </dsp:txXfrm>
    </dsp:sp>
    <dsp:sp modelId="{CA927998-6694-4954-826F-D803BE4B4581}">
      <dsp:nvSpPr>
        <dsp:cNvPr id="0" name=""/>
        <dsp:cNvSpPr/>
      </dsp:nvSpPr>
      <dsp:spPr>
        <a:xfrm rot="14040000">
          <a:off x="5609323" y="3502322"/>
          <a:ext cx="324228" cy="518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Candara" panose="020E0502030303020204" pitchFamily="34" charset="0"/>
          </a:endParaRPr>
        </a:p>
      </dsp:txBody>
      <dsp:txXfrm>
        <a:off x="5686543" y="3645434"/>
        <a:ext cx="226960" cy="311297"/>
      </dsp:txXfrm>
    </dsp:sp>
    <dsp:sp modelId="{1195D61A-E9C6-46F3-AEBC-D7AD7A2DA524}">
      <dsp:nvSpPr>
        <dsp:cNvPr id="0" name=""/>
        <dsp:cNvSpPr/>
      </dsp:nvSpPr>
      <dsp:spPr>
        <a:xfrm>
          <a:off x="5642108" y="3870902"/>
          <a:ext cx="1525968" cy="15259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latin typeface="Candara" panose="020E0502030303020204" pitchFamily="34" charset="0"/>
            </a:rPr>
            <a:t>Промотиране на ФГР като възможен източник на финансиране</a:t>
          </a:r>
          <a:endParaRPr lang="en-US" sz="1200" b="1" kern="1200" dirty="0">
            <a:latin typeface="Candara" panose="020E0502030303020204" pitchFamily="34" charset="0"/>
          </a:endParaRPr>
        </a:p>
      </dsp:txBody>
      <dsp:txXfrm>
        <a:off x="5865581" y="4094375"/>
        <a:ext cx="1079022" cy="1079022"/>
      </dsp:txXfrm>
    </dsp:sp>
    <dsp:sp modelId="{C4F7CDE0-87B0-4F01-8EDA-55C50134EFE3}">
      <dsp:nvSpPr>
        <dsp:cNvPr id="0" name=""/>
        <dsp:cNvSpPr/>
      </dsp:nvSpPr>
      <dsp:spPr>
        <a:xfrm rot="18360000">
          <a:off x="4363590" y="3502322"/>
          <a:ext cx="324228" cy="518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Candara" panose="020E0502030303020204" pitchFamily="34" charset="0"/>
          </a:endParaRPr>
        </a:p>
      </dsp:txBody>
      <dsp:txXfrm rot="10800000">
        <a:off x="4383638" y="3645434"/>
        <a:ext cx="226960" cy="311297"/>
      </dsp:txXfrm>
    </dsp:sp>
    <dsp:sp modelId="{122E6F07-9611-4769-A239-35DC60101EE9}">
      <dsp:nvSpPr>
        <dsp:cNvPr id="0" name=""/>
        <dsp:cNvSpPr/>
      </dsp:nvSpPr>
      <dsp:spPr>
        <a:xfrm>
          <a:off x="3129066" y="3870902"/>
          <a:ext cx="1525968" cy="15259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 smtClean="0">
              <a:latin typeface="Candara" panose="020E0502030303020204" pitchFamily="34" charset="0"/>
            </a:rPr>
            <a:t>Съдействие при кандидатстване пред ФГР</a:t>
          </a:r>
          <a:endParaRPr lang="en-US" sz="1100" b="1" kern="1200" dirty="0">
            <a:latin typeface="Candara" panose="020E0502030303020204" pitchFamily="34" charset="0"/>
          </a:endParaRPr>
        </a:p>
      </dsp:txBody>
      <dsp:txXfrm>
        <a:off x="3352539" y="4094375"/>
        <a:ext cx="1079022" cy="1079022"/>
      </dsp:txXfrm>
    </dsp:sp>
    <dsp:sp modelId="{D75910D5-6FBE-47D7-95DE-80F78B7CAA50}">
      <dsp:nvSpPr>
        <dsp:cNvPr id="0" name=""/>
        <dsp:cNvSpPr/>
      </dsp:nvSpPr>
      <dsp:spPr>
        <a:xfrm rot="1080000">
          <a:off x="3978637" y="2317559"/>
          <a:ext cx="324228" cy="518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latin typeface="Candara" panose="020E0502030303020204" pitchFamily="34" charset="0"/>
          </a:endParaRPr>
        </a:p>
      </dsp:txBody>
      <dsp:txXfrm rot="10800000">
        <a:off x="3981017" y="2406296"/>
        <a:ext cx="226960" cy="311297"/>
      </dsp:txXfrm>
    </dsp:sp>
    <dsp:sp modelId="{54A8986A-6257-42C7-83A0-DFAA23747ECA}">
      <dsp:nvSpPr>
        <dsp:cNvPr id="0" name=""/>
        <dsp:cNvSpPr/>
      </dsp:nvSpPr>
      <dsp:spPr>
        <a:xfrm>
          <a:off x="2352494" y="1480857"/>
          <a:ext cx="1525968" cy="15259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latin typeface="Candara" panose="020E0502030303020204" pitchFamily="34" charset="0"/>
            </a:rPr>
            <a:t>Структуриране на ПЧП</a:t>
          </a:r>
          <a:endParaRPr lang="en-US" sz="1200" b="1" kern="1200" dirty="0">
            <a:latin typeface="Candara" panose="020E0502030303020204" pitchFamily="34" charset="0"/>
          </a:endParaRPr>
        </a:p>
      </dsp:txBody>
      <dsp:txXfrm>
        <a:off x="2575967" y="1704330"/>
        <a:ext cx="1079022" cy="107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DC0FF-A512-428D-BB73-A777EC66E498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6D7E2-B723-4BED-8AD9-506552C14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3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6D7E2-B723-4BED-8AD9-506552C14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1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C5B3-BE64-484E-B8C4-E0781A558B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C5B3-BE64-484E-B8C4-E0781A558B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F22CB-5883-4F83-869B-0B05C6D577B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2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CE9257-CE82-4162-88BD-19F348339E85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7D98AD-529D-47C8-87FC-F8600E7CC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561"/>
            <a:ext cx="7772400" cy="2027311"/>
          </a:xfrm>
        </p:spPr>
        <p:txBody>
          <a:bodyPr anchor="ctr">
            <a:normAutofit/>
          </a:bodyPr>
          <a:lstStyle/>
          <a:p>
            <a:r>
              <a:rPr lang="bg-BG" sz="3200" b="1" dirty="0" smtClean="0">
                <a:solidFill>
                  <a:srgbClr val="00863D"/>
                </a:solidFill>
                <a:latin typeface="Calibri" panose="020F0502020204030204" pitchFamily="34" charset="0"/>
              </a:rPr>
              <a:t>Опит, добри практики и научени уроци 2007-2013</a:t>
            </a:r>
            <a:endParaRPr lang="en-US" sz="3200" b="1" dirty="0">
              <a:solidFill>
                <a:srgbClr val="00863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04" y="218570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Насоки за успешно финансиране 2014-2020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3361935"/>
            <a:ext cx="4104455" cy="646331"/>
          </a:xfrm>
          <a:prstGeom prst="rect">
            <a:avLst/>
          </a:prstGeom>
          <a:solidFill>
            <a:srgbClr val="249E2A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Градска среда и </a:t>
            </a:r>
          </a:p>
          <a:p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Енергийна ефективност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12083" y="3354560"/>
            <a:ext cx="3909788" cy="653706"/>
            <a:chOff x="4612083" y="3354560"/>
            <a:chExt cx="3909788" cy="6537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8" r="34046" b="34718"/>
            <a:stretch/>
          </p:blipFill>
          <p:spPr>
            <a:xfrm>
              <a:off x="7408958" y="3354560"/>
              <a:ext cx="1112913" cy="646331"/>
            </a:xfrm>
            <a:prstGeom prst="rect">
              <a:avLst/>
            </a:prstGeom>
          </p:spPr>
        </p:pic>
        <p:pic>
          <p:nvPicPr>
            <p:cNvPr id="7" name="Picture 4" descr="N:\ФУГРС ЕАД\PROJECTS\1 - Jenski pazar\Мониторинг+отчети\снимки (преди-след)\след Женски пазар\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5" b="20399"/>
            <a:stretch/>
          </p:blipFill>
          <p:spPr bwMode="auto">
            <a:xfrm>
              <a:off x="4612083" y="3357349"/>
              <a:ext cx="1455689" cy="64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11699" r="11181" b="24700"/>
            <a:stretch/>
          </p:blipFill>
          <p:spPr>
            <a:xfrm>
              <a:off x="6156176" y="3354560"/>
              <a:ext cx="1150146" cy="6537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870070" y="4154023"/>
            <a:ext cx="395040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Образователна, Културна </a:t>
            </a:r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</a:rPr>
              <a:t>и </a:t>
            </a:r>
          </a:p>
          <a:p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Спортна </a:t>
            </a:r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</a:rPr>
              <a:t>инфраструктура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7" y="4941530"/>
            <a:ext cx="4104456" cy="646331"/>
          </a:xfrm>
          <a:prstGeom prst="rect">
            <a:avLst/>
          </a:prstGeom>
          <a:solidFill>
            <a:srgbClr val="C4973C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Туризъм и  </a:t>
            </a:r>
          </a:p>
          <a:p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Културно наследство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9138" y="4154023"/>
            <a:ext cx="3996953" cy="646332"/>
            <a:chOff x="739138" y="4154023"/>
            <a:chExt cx="3996953" cy="6463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b="35988"/>
            <a:stretch/>
          </p:blipFill>
          <p:spPr>
            <a:xfrm>
              <a:off x="739138" y="4154023"/>
              <a:ext cx="1180895" cy="6463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 t="41233" b="1"/>
            <a:stretch/>
          </p:blipFill>
          <p:spPr>
            <a:xfrm>
              <a:off x="3296759" y="4154023"/>
              <a:ext cx="1439332" cy="646331"/>
            </a:xfrm>
            <a:prstGeom prst="rect">
              <a:avLst/>
            </a:prstGeom>
          </p:spPr>
        </p:pic>
        <p:pic>
          <p:nvPicPr>
            <p:cNvPr id="15" name="Picture 3" descr="N:\ФУГРС ЕАД\PROJECTS\2 - Magic castle\снимки\Снимки - пресконф\P1420286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8" r="26413" b="50000"/>
            <a:stretch/>
          </p:blipFill>
          <p:spPr bwMode="auto">
            <a:xfrm>
              <a:off x="2040755" y="4154024"/>
              <a:ext cx="1116124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637980" y="4941529"/>
            <a:ext cx="3883891" cy="647287"/>
            <a:chOff x="4637980" y="4941529"/>
            <a:chExt cx="3883891" cy="647287"/>
          </a:xfrm>
        </p:grpSpPr>
        <p:pic>
          <p:nvPicPr>
            <p:cNvPr id="5122" name="Picture 2" descr="N:\10 години Фонд ФЛАГ\Подбрани\ОПРР 47\Туристическа 12\Пещера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5" b="7234"/>
            <a:stretch/>
          </p:blipFill>
          <p:spPr bwMode="auto">
            <a:xfrm>
              <a:off x="5763428" y="4941529"/>
              <a:ext cx="1184836" cy="64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N:\10 години Фонд ФЛАГ\Подбрани\ОПРР 47\Туристическа 12\Златоград 2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98"/>
            <a:stretch/>
          </p:blipFill>
          <p:spPr bwMode="auto">
            <a:xfrm>
              <a:off x="4637980" y="4941530"/>
              <a:ext cx="1014140" cy="64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N:\10 години Фонд ФЛАГ\Подбрани\ОПРР 47\Туристическа 12\Смолян 2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" t="27455" r="-89" b="7461"/>
            <a:stretch/>
          </p:blipFill>
          <p:spPr bwMode="auto">
            <a:xfrm>
              <a:off x="7020272" y="4941529"/>
              <a:ext cx="1501599" cy="64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84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9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30965" y="920671"/>
            <a:ext cx="3769027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249E2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ПРОЦЕС ПО ОДОБРЕНИЕ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965" y="1681638"/>
            <a:ext cx="78132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Проектна идея – обсъждане с ФГР, прецизиране на проекта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Разработване на Бизнес план на проекта (БП) </a:t>
            </a: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–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подкрепа от ФГР</a:t>
            </a:r>
            <a:endParaRPr lang="ru-RU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10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Подаване на формуляр за кандидатстване и прилежащи документи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Разглеждане на окончателния вариант на проектното предложение от ФГР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Оценка на допустимостта и показателите на БП на проекта от ФГР 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Разглеждане на проекта от Инвестиционния комитет на ФГР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Съгласуване на договори за заем и договори за залог на обезпеченията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Сключване на договори за заем и договори за залог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Вписване на обезпеченията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Усвояване на заема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0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Мониторинг и периодична отчетност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30965" y="920671"/>
            <a:ext cx="3769027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0070C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СЪДЪРЖАНИЕ НА БИЗНЕС ПЛАН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6243734"/>
              </p:ext>
            </p:extLst>
          </p:nvPr>
        </p:nvGraphicFramePr>
        <p:xfrm>
          <a:off x="323465" y="1412776"/>
          <a:ext cx="856901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7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D9FA7E-95BF-4294-87D9-0289E0411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BDD9FA7E-95BF-4294-87D9-0289E0411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6425C3-3460-4E2A-90D5-65C7876C3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66425C3-3460-4E2A-90D5-65C7876C3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EA3008-8F36-4EA9-81C0-C28ECD368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6AEA3008-8F36-4EA9-81C0-C28ECD368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1C4F53-F890-4229-AE84-257763D42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DD1C4F53-F890-4229-AE84-257763D42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842547-E842-4791-9887-B99DDD153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DD842547-E842-4791-9887-B99DDD153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188019-981A-412E-989D-2C60DFAC3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78188019-981A-412E-989D-2C60DFAC3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1501BE-7F16-4560-9B27-651A496DC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7F1501BE-7F16-4560-9B27-651A496DC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87782C-5A46-4F32-8EC7-6252355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7F87782C-5A46-4F32-8EC7-6252355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41FA5A-0504-4244-B168-48A1B4CE5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6541FA5A-0504-4244-B168-48A1B4CE5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3E33A4-7A86-47E5-A519-A429012FB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543E33A4-7A86-47E5-A519-A429012FB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BA0565-D79A-4184-8DD1-72D4C909E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4ABA0565-D79A-4184-8DD1-72D4C909E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4112BE-8382-453A-AF32-25874D76C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0F4112BE-8382-453A-AF32-25874D76C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23432C-DF28-4992-8292-635DBC09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7423432C-DF28-4992-8292-635DBC096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C8A18E-A879-41DB-AF12-03E676C31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BDC8A18E-A879-41DB-AF12-03E676C31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CE05C3-383F-4E61-9FA1-8D734EC2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BACE05C3-383F-4E61-9FA1-8D734EC20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C82FF-086C-49FB-AFAB-A2D5B568A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0BBC82FF-086C-49FB-AFAB-A2D5B568A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1E3A2D-CE6E-4AC7-95E0-5177536F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191E3A2D-CE6E-4AC7-95E0-5177536FA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2B6E5B-F170-4E75-B603-9916CF4A5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EA2B6E5B-F170-4E75-B603-9916CF4A5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45FD8-617B-4DF5-857D-DF657E0B0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E5345FD8-617B-4DF5-857D-DF657E0B0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30965" y="920671"/>
            <a:ext cx="4633123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249E2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ПОЛЗИ ОТ ПРИЛАГАНЕ НА ИНСТРУМЕНТА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0487166"/>
              </p:ext>
            </p:extLst>
          </p:nvPr>
        </p:nvGraphicFramePr>
        <p:xfrm>
          <a:off x="730965" y="1628800"/>
          <a:ext cx="781325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7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9E2A"/>
                </a:solidFill>
                <a:latin typeface="Candara" panose="020E0502030303020204" pitchFamily="34" charset="0"/>
                <a:sym typeface="Wingdings"/>
              </a:rPr>
              <a:t></a:t>
            </a:r>
            <a:endParaRPr lang="en-US" sz="4000" dirty="0">
              <a:solidFill>
                <a:srgbClr val="249E2A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2522" y="2780928"/>
            <a:ext cx="527134" cy="58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9E2A"/>
                </a:solidFill>
                <a:latin typeface="Candara" panose="020E0502030303020204" pitchFamily="34" charset="0"/>
                <a:sym typeface="Wingdings"/>
              </a:rPr>
              <a:t></a:t>
            </a:r>
            <a:endParaRPr lang="en-US" sz="4000" dirty="0">
              <a:solidFill>
                <a:srgbClr val="249E2A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578" y="3669199"/>
            <a:ext cx="527134" cy="48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9E2A"/>
                </a:solidFill>
                <a:latin typeface="Candara" panose="020E0502030303020204" pitchFamily="34" charset="0"/>
                <a:sym typeface="Wingdings"/>
              </a:rPr>
              <a:t></a:t>
            </a:r>
            <a:endParaRPr lang="en-US" sz="4000" dirty="0">
              <a:solidFill>
                <a:srgbClr val="249E2A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218" y="4542911"/>
            <a:ext cx="360040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9E2A"/>
                </a:solidFill>
                <a:latin typeface="Candara" panose="020E0502030303020204" pitchFamily="34" charset="0"/>
                <a:sym typeface="Wingdings"/>
              </a:rPr>
              <a:t></a:t>
            </a:r>
            <a:endParaRPr lang="en-US" sz="4000" dirty="0">
              <a:solidFill>
                <a:srgbClr val="249E2A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545741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49E2A"/>
                </a:solidFill>
                <a:latin typeface="Candara" panose="020E0502030303020204" pitchFamily="34" charset="0"/>
                <a:sym typeface="Wingdings"/>
              </a:rPr>
              <a:t></a:t>
            </a:r>
            <a:endParaRPr lang="en-US" sz="4000" dirty="0">
              <a:solidFill>
                <a:srgbClr val="249E2A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DDA72-6A2C-4F49-84EC-80023556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>
                                            <p:graphicEl>
                                              <a:dgm id="{AC8DDA72-6A2C-4F49-84EC-80023556B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89B87D-D4F9-492D-A97F-1BA14565E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">
                                            <p:graphicEl>
                                              <a:dgm id="{7F89B87D-D4F9-492D-A97F-1BA14565E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A0B6-4E72-4CB9-AF69-38D0F7C07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">
                                            <p:graphicEl>
                                              <a:dgm id="{5FF6A0B6-4E72-4CB9-AF69-38D0F7C07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E596A4-8EE2-458C-85B7-29A881B74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5AE596A4-8EE2-458C-85B7-29A881B74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16C2A-7F71-4456-89E0-E59AA6E60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">
                                            <p:graphicEl>
                                              <a:dgm id="{B1016C2A-7F71-4456-89E0-E59AA6E60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41708F-6AE6-4111-92DF-446BF4C8E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A341708F-6AE6-4111-92DF-446BF4C8E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C2B60-27C9-4F4B-82CC-7D74917CC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B20C2B60-27C9-4F4B-82CC-7D74917CC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38305-3BAD-42C3-8EE9-712373000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">
                                            <p:graphicEl>
                                              <a:dgm id="{64338305-3BAD-42C3-8EE9-712373000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1F9FAB-5679-406B-B8AB-6E83AAB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">
                                            <p:graphicEl>
                                              <a:dgm id="{701F9FAB-5679-406B-B8AB-6E83AAB06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4CE520-5771-4446-AE86-0EC53E3FF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">
                                            <p:graphicEl>
                                              <a:dgm id="{BF4CE520-5771-4446-AE86-0EC53E3FF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FA573-BFA8-414C-9CEC-59379B958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">
                                            <p:graphicEl>
                                              <a:dgm id="{7ABFA573-BFA8-414C-9CEC-59379B958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" grpId="0" uiExpand="1">
        <p:bldSub>
          <a:bldDgm bld="one"/>
        </p:bldSub>
      </p:bldGraphic>
      <p:bldP spid="4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632326"/>
              </p:ext>
            </p:extLst>
          </p:nvPr>
        </p:nvGraphicFramePr>
        <p:xfrm>
          <a:off x="2388096" y="1412776"/>
          <a:ext cx="80885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908" y="2283837"/>
            <a:ext cx="3625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Ангажиране на експерти от  различни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звена </a:t>
            </a:r>
            <a:r>
              <a:rPr lang="bg-BG" sz="1600" b="1" smtClean="0">
                <a:solidFill>
                  <a:schemeClr val="tx2"/>
                </a:solidFill>
                <a:latin typeface="Candara" panose="020E0502030303020204" pitchFamily="34" charset="0"/>
              </a:rPr>
              <a:t>на общината</a:t>
            </a: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Обхващане на всички елементи от инвестиционния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процес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Интегрираност на информацията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7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730965" y="920671"/>
            <a:ext cx="3769027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0070C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СЪЗДАВАНЕ НА УСПЕШЕН ЕКИП</a:t>
            </a:r>
            <a:endParaRPr lang="en-US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26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2AF39-0B82-4CD7-B5AC-9A4F20730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C9A2AF39-0B82-4CD7-B5AC-9A4F20730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C289EC-8AC3-4908-BEF7-D9C1DB91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2DC289EC-8AC3-4908-BEF7-D9C1DB917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91E3B-355F-4DD0-8E21-BD4CACF4F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EC091E3B-355F-4DD0-8E21-BD4CACF4F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B6047C-1149-4F5D-BA21-D1082622F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63B6047C-1149-4F5D-BA21-D1082622F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176321-18D7-4C95-A465-E3B11FBA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A5176321-18D7-4C95-A465-E3B11FBAF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5E3251-8AF9-48ED-826C-1E6475054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025E3251-8AF9-48ED-826C-1E6475054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E17C81-926E-42A3-8A3E-CC578343D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8E17C81-926E-42A3-8A3E-CC578343D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CB91D-30E7-43F8-AACD-20D2E7F5E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518CB91D-30E7-43F8-AACD-20D2E7F5E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76E74E-99C7-4C18-B620-82EE87DAB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7176E74E-99C7-4C18-B620-82EE87DAB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  <p:bldP spid="3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1037284"/>
              </p:ext>
            </p:extLst>
          </p:nvPr>
        </p:nvGraphicFramePr>
        <p:xfrm>
          <a:off x="730965" y="1844824"/>
          <a:ext cx="7813251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Line Callout 1 9"/>
          <p:cNvSpPr/>
          <p:nvPr/>
        </p:nvSpPr>
        <p:spPr>
          <a:xfrm>
            <a:off x="730965" y="920671"/>
            <a:ext cx="3769027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0070C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ПРЕДПРИЕМАЧЕСТВО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7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177281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Възможности </a:t>
            </a: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за оптимизиране и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развитие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Генериране на приходи</a:t>
            </a: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Създаване на устойчивост</a:t>
            </a:r>
          </a:p>
        </p:txBody>
      </p:sp>
    </p:spTree>
    <p:extLst>
      <p:ext uri="{BB962C8B-B14F-4D97-AF65-F5344CB8AC3E}">
        <p14:creationId xmlns:p14="http://schemas.microsoft.com/office/powerpoint/2010/main" val="30623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DEC17-5CCE-4B85-AA05-0659DB88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">
                                            <p:graphicEl>
                                              <a:dgm id="{C64DEC17-5CCE-4B85-AA05-0659DB88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192721-BD9D-4353-B242-CD95AEEAC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5">
                                            <p:graphicEl>
                                              <a:dgm id="{6D192721-BD9D-4353-B242-CD95AEEAC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8937E1-2795-40A3-AFEB-3CB60E5AD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68937E1-2795-40A3-AFEB-3CB60E5AD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DD1E89-980C-4F5C-A015-DCE57CAB0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5">
                                            <p:graphicEl>
                                              <a:dgm id="{4CDD1E89-980C-4F5C-A015-DCE57CAB0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FB5F86-4359-454E-AD2D-BB287C3E3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54FB5F86-4359-454E-AD2D-BB287C3E3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CCCF66-48D3-477E-9BED-1FCFC2B4D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dgm id="{6ACCCF66-48D3-477E-9BED-1FCFC2B4D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2086A9-0DF5-4B50-A938-7AD9F163B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872086A9-0DF5-4B50-A938-7AD9F163B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D1FC54-8E80-4547-AE08-E2E7738B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">
                                            <p:graphicEl>
                                              <a:dgm id="{AAD1FC54-8E80-4547-AE08-E2E7738B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042F36-5159-4DDA-8327-84E77768A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A042F36-5159-4DDA-8327-84E77768A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10" grpId="0" animBg="1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30965" y="920671"/>
            <a:ext cx="3553003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249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ПОДКРЕПА ЗА ИНВЕСТИТОРИ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4229140"/>
              </p:ext>
            </p:extLst>
          </p:nvPr>
        </p:nvGraphicFramePr>
        <p:xfrm>
          <a:off x="827584" y="1124744"/>
          <a:ext cx="1029714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7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256" y="2886035"/>
            <a:ext cx="276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Необходима е подкрепа </a:t>
            </a: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от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общината за частните проектни инициатори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922" y="1700808"/>
            <a:ext cx="391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Частният интерес е важен фактор за цялостно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развитие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3922" y="4284385"/>
            <a:ext cx="354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Съществуват различни начини за подпомагане на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процеса</a:t>
            </a: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A8986A-6257-42C7-83A0-DFAA23747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4A8986A-6257-42C7-83A0-DFAA23747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2E6F07-9611-4769-A239-35DC60101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122E6F07-9611-4769-A239-35DC60101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95D61A-E9C6-46F3-AEBC-D7AD7A2DA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1195D61A-E9C6-46F3-AEBC-D7AD7A2DA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ADC636-D747-475D-B4DF-6B609F54F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9ADC636-D747-475D-B4DF-6B609F54F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4FABD-9B23-4866-98BC-83B7D5A43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06E4FABD-9B23-4866-98BC-83B7D5A43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910D5-6FBE-47D7-95DE-80F78B7C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D75910D5-6FBE-47D7-95DE-80F78B7C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F7CDE0-87B0-4F01-8EDA-55C50134E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C4F7CDE0-87B0-4F01-8EDA-55C50134E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27998-6694-4954-826F-D803BE4B4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CA927998-6694-4954-826F-D803BE4B4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E1CA2-6599-45F5-8D0C-F56AFF9A1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9BBE1CA2-6599-45F5-8D0C-F56AFF9A1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AD3EA6-B91C-4451-BD58-5EAF8A925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1AD3EA6-B91C-4451-BD58-5EAF8A925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A0CC1-E5FC-46E8-92C5-0D9238B2F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BD0A0CC1-E5FC-46E8-92C5-0D9238B2F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Sub>
          <a:bldDgm bld="one" rev="1"/>
        </p:bldSub>
      </p:bldGraphic>
      <p:bldP spid="1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30965" y="920671"/>
            <a:ext cx="3553003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C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КРИТИЧНИ ТОЧКИ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965" y="1556792"/>
            <a:ext cx="78132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Изпълняваните проекти трябва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да </a:t>
            </a: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попадат в Основните зони за въздействие на ИПГВР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Финансираните дейности да съответстват на изискванията на Ос 1 и Ос 6 на ОПРР 2014-2020</a:t>
            </a: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Кой ще кандидатства и кой ще изпълнява проекта</a:t>
            </a:r>
          </a:p>
          <a:p>
            <a:pPr marL="342900" indent="-342900">
              <a:buFont typeface="+mj-lt"/>
              <a:buAutoNum type="arabicParenR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Насърчаване на частни проектни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инициатори</a:t>
            </a:r>
          </a:p>
          <a:p>
            <a:pPr marL="342900" indent="-342900">
              <a:buFont typeface="+mj-lt"/>
              <a:buAutoNum type="arabicParenR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Проектите трябва да генерират доходност и да са устойчиви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Необходими обезпечения и минимално собствено участие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Изрядност на актовете за собственост, изчистване на </a:t>
            </a:r>
            <a:r>
              <a:rPr lang="bg-BG" sz="1600" b="1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съсобствености</a:t>
            </a: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Времето е най-ценният капитал и обичайно е недостатъчно</a:t>
            </a:r>
            <a:endParaRPr lang="en-US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543050" y="4941888"/>
            <a:ext cx="6057900" cy="12239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ул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„6-и септември“ №1, гр. София</a:t>
            </a:r>
          </a:p>
          <a:p>
            <a:pPr marL="0" indent="0" algn="ctr">
              <a:lnSpc>
                <a:spcPct val="115000"/>
              </a:lnSpc>
              <a:buNone/>
              <a:defRPr/>
            </a:pP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Тел.: +359 2 988 23 10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 algn="ctr">
              <a:buNone/>
              <a:defRPr/>
            </a:pP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Факс: +359 2 988 00 </a:t>
            </a: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45</a:t>
            </a:r>
          </a:p>
          <a:p>
            <a:pPr marL="0" indent="0" algn="ctr">
              <a:buNone/>
              <a:defRPr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office@jessicasofia.com</a:t>
            </a:r>
            <a:endParaRPr lang="bg-BG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 algn="ctr">
              <a:buNone/>
              <a:defRPr/>
            </a:pPr>
            <a:endParaRPr lang="bg-BG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411760" y="4149080"/>
            <a:ext cx="43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4916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1CFB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BDBD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DBD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DBD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DBD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DBDB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http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://www.jessicasofia.com/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1926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 нашата уебстраница ще получите ценна и полезна </a:t>
            </a:r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информация</a:t>
            </a:r>
          </a:p>
          <a:p>
            <a:pPr algn="ctr"/>
            <a:endParaRPr lang="bg-BG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 се колебайте да се свържете с нас при необходимост от консултация или подкрепа!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88" y="540747"/>
            <a:ext cx="2987824" cy="11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60806" y="799881"/>
            <a:ext cx="7483602" cy="469200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00863D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Franklin Gothic Heavy"/>
                <a:ea typeface="Calibri"/>
                <a:cs typeface="Arial"/>
              </a:rPr>
              <a:t>РЕЗУЛТАТИ ОТ ДЕЙНОСТТА НА ФУГР ПО ИНИЦИАТИВАТА </a:t>
            </a:r>
            <a:r>
              <a:rPr lang="en-US" dirty="0" smtClean="0">
                <a:effectLst/>
                <a:latin typeface="Franklin Gothic Heavy"/>
                <a:ea typeface="Calibri"/>
                <a:cs typeface="Arial"/>
              </a:rPr>
              <a:t>JESSICA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08076"/>
              </p:ext>
            </p:extLst>
          </p:nvPr>
        </p:nvGraphicFramePr>
        <p:xfrm>
          <a:off x="760806" y="1368064"/>
          <a:ext cx="7483602" cy="2572391"/>
        </p:xfrm>
        <a:graphic>
          <a:graphicData uri="http://schemas.openxmlformats.org/drawingml/2006/table">
            <a:tbl>
              <a:tblPr/>
              <a:tblGrid>
                <a:gridCol w="4323129"/>
                <a:gridCol w="783865"/>
                <a:gridCol w="2376608"/>
              </a:tblGrid>
              <a:tr h="675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Проекти/Сектор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5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брой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Одобрен заем от ФУГР (лв.)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0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bg-BG" sz="1500" b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Градска среда и икономически дейности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b="1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11 838 296</a:t>
                      </a:r>
                      <a:endParaRPr lang="en-US" sz="1200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8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kumimoji="0" lang="bg-BG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Образователна, културна</a:t>
                      </a:r>
                      <a:r>
                        <a:rPr lang="bg-BG" sz="1500" b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bg-BG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и спортна инфраструктура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b="1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1200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20 642 597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856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1500" b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500" b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bg-BG" sz="1500" b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Здравна инфраструктура</a:t>
                      </a:r>
                      <a:endParaRPr lang="en-US" sz="1500" dirty="0" smtClean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51437" marR="51437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b="1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kern="1200" dirty="0" smtClean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16 263 904</a:t>
                      </a:r>
                      <a:endParaRPr lang="en-US" sz="1200" kern="1200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683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ОБЩО: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7" marR="51437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48 744 797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7" marR="51437" marT="9523" marB="0"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863D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5207" y="4031123"/>
            <a:ext cx="8437313" cy="523220"/>
            <a:chOff x="815207" y="4031123"/>
            <a:chExt cx="8437313" cy="523220"/>
          </a:xfrm>
        </p:grpSpPr>
        <p:sp>
          <p:nvSpPr>
            <p:cNvPr id="16" name="Line Callout 1 15"/>
            <p:cNvSpPr/>
            <p:nvPr/>
          </p:nvSpPr>
          <p:spPr>
            <a:xfrm rot="21448261">
              <a:off x="1106443" y="4093101"/>
              <a:ext cx="768193" cy="399265"/>
            </a:xfrm>
            <a:prstGeom prst="borderCallout1">
              <a:avLst>
                <a:gd name="adj1" fmla="val 86215"/>
                <a:gd name="adj2" fmla="val 112"/>
                <a:gd name="adj3" fmla="val 512500"/>
                <a:gd name="adj4" fmla="val -42925"/>
              </a:avLst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400"/>
                </a:spcBef>
                <a:spcAft>
                  <a:spcPts val="1000"/>
                </a:spcAft>
              </a:pPr>
              <a:endParaRPr lang="en-US">
                <a:effectLst/>
                <a:ea typeface="Calibri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5207" y="4221088"/>
              <a:ext cx="144016" cy="144016"/>
            </a:xfrm>
            <a:prstGeom prst="rect">
              <a:avLst/>
            </a:prstGeom>
            <a:solidFill>
              <a:schemeClr val="tx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022" y="4031123"/>
              <a:ext cx="8017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13   </a:t>
              </a:r>
              <a:r>
                <a:rPr lang="ru-RU" sz="12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СКЛЮЧЕНИ ДОГОВОРА ЗА ЦЕЛИЯ РАЗПОЛАГАЕМ РЕСУРС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5206" y="5183975"/>
            <a:ext cx="8301764" cy="523220"/>
            <a:chOff x="815206" y="5183975"/>
            <a:chExt cx="8301764" cy="523220"/>
          </a:xfrm>
        </p:grpSpPr>
        <p:sp>
          <p:nvSpPr>
            <p:cNvPr id="19" name="Line Callout 1 18"/>
            <p:cNvSpPr/>
            <p:nvPr/>
          </p:nvSpPr>
          <p:spPr>
            <a:xfrm rot="21448261">
              <a:off x="1128546" y="5245953"/>
              <a:ext cx="768193" cy="399265"/>
            </a:xfrm>
            <a:prstGeom prst="borderCallout1">
              <a:avLst>
                <a:gd name="adj1" fmla="val 86215"/>
                <a:gd name="adj2" fmla="val 112"/>
                <a:gd name="adj3" fmla="val 512500"/>
                <a:gd name="adj4" fmla="val -42925"/>
              </a:avLst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400"/>
                </a:spcBef>
                <a:spcAft>
                  <a:spcPts val="1000"/>
                </a:spcAft>
              </a:pPr>
              <a:endParaRPr lang="en-US">
                <a:effectLst/>
                <a:ea typeface="Calibri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5206" y="5373577"/>
              <a:ext cx="144016" cy="144016"/>
            </a:xfrm>
            <a:prstGeom prst="rect">
              <a:avLst/>
            </a:prstGeom>
            <a:solidFill>
              <a:schemeClr val="tx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99472" y="5183975"/>
              <a:ext cx="8017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28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30   </a:t>
              </a:r>
              <a:r>
                <a:rPr lang="ru-RU" sz="12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МИЛИОНА ЛЕВА ЗА РЕИНВЕСТИРАНЕ В НОВИ ПРОЕКТИ ДО 2025 ГОДИНА</a:t>
              </a:r>
              <a:endParaRPr lang="en-US" sz="1200" dirty="0">
                <a:solidFill>
                  <a:srgbClr val="2F5897"/>
                </a:solidFill>
                <a:latin typeface="Franklin Gothic Heavy" panose="020B09030201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207" y="5733256"/>
            <a:ext cx="8533931" cy="523220"/>
            <a:chOff x="815207" y="5733256"/>
            <a:chExt cx="8533931" cy="523220"/>
          </a:xfrm>
        </p:grpSpPr>
        <p:sp>
          <p:nvSpPr>
            <p:cNvPr id="24" name="Line Callout 1 23"/>
            <p:cNvSpPr/>
            <p:nvPr/>
          </p:nvSpPr>
          <p:spPr>
            <a:xfrm rot="376868">
              <a:off x="1174375" y="5833539"/>
              <a:ext cx="768193" cy="399265"/>
            </a:xfrm>
            <a:prstGeom prst="borderCallout1">
              <a:avLst>
                <a:gd name="adj1" fmla="val 86215"/>
                <a:gd name="adj2" fmla="val 112"/>
                <a:gd name="adj3" fmla="val 512500"/>
                <a:gd name="adj4" fmla="val -42925"/>
              </a:avLst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400"/>
                </a:spcBef>
                <a:spcAft>
                  <a:spcPts val="1000"/>
                </a:spcAft>
              </a:pPr>
              <a:endParaRPr lang="en-US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5207" y="5961163"/>
              <a:ext cx="144016" cy="144016"/>
            </a:xfrm>
            <a:prstGeom prst="rect">
              <a:avLst/>
            </a:prstGeom>
            <a:solidFill>
              <a:schemeClr val="tx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31640" y="5733256"/>
              <a:ext cx="8017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3    </a:t>
              </a:r>
              <a:r>
                <a:rPr lang="bg-BG" sz="12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НОВИ ОДОБРЕНИ ПРОЕКТА ЗА ФИНАНСИРАНЕ В ЕТАПА НА РЕИНВЕСТИРАНЕ</a:t>
              </a:r>
              <a:endParaRPr lang="ru-RU" sz="1200" dirty="0">
                <a:solidFill>
                  <a:srgbClr val="2F5897"/>
                </a:solidFill>
                <a:latin typeface="Franklin Gothic Heavy" panose="020B09030201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5207" y="4673172"/>
            <a:ext cx="8293297" cy="399265"/>
            <a:chOff x="815207" y="4673172"/>
            <a:chExt cx="8293297" cy="399265"/>
          </a:xfrm>
        </p:grpSpPr>
        <p:sp>
          <p:nvSpPr>
            <p:cNvPr id="22" name="Line Callout 1 21"/>
            <p:cNvSpPr/>
            <p:nvPr/>
          </p:nvSpPr>
          <p:spPr>
            <a:xfrm rot="251886">
              <a:off x="1181129" y="4673172"/>
              <a:ext cx="768193" cy="399265"/>
            </a:xfrm>
            <a:prstGeom prst="borderCallout1">
              <a:avLst>
                <a:gd name="adj1" fmla="val 86215"/>
                <a:gd name="adj2" fmla="val 112"/>
                <a:gd name="adj3" fmla="val 512500"/>
                <a:gd name="adj4" fmla="val -42925"/>
              </a:avLst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400"/>
                </a:spcBef>
                <a:spcAft>
                  <a:spcPts val="1000"/>
                </a:spcAft>
              </a:pPr>
              <a:endParaRPr lang="en-US">
                <a:effectLst/>
                <a:ea typeface="Calibri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15207" y="4800796"/>
              <a:ext cx="144016" cy="144016"/>
            </a:xfrm>
            <a:prstGeom prst="rect">
              <a:avLst/>
            </a:prstGeom>
            <a:solidFill>
              <a:schemeClr val="tx2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91006" y="4688138"/>
              <a:ext cx="8017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102,7%</a:t>
              </a:r>
              <a:r>
                <a:rPr lang="ru-RU" sz="10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12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ОТ РАЗМЕРА НА ПРЕДОСТВЕНИТЕ СРЕДСТВА ОТ ОПРР БЯХА</a:t>
              </a:r>
              <a:r>
                <a:rPr lang="en-US" sz="12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1200" dirty="0">
                  <a:solidFill>
                    <a:srgbClr val="2F5897"/>
                  </a:solidFill>
                  <a:latin typeface="Franklin Gothic Heavy" panose="020B0903020102020204" pitchFamily="34" charset="0"/>
                </a:rPr>
                <a:t>ИНВЕСТИРАНИ</a:t>
              </a:r>
              <a:endParaRPr lang="en-US" sz="1200" dirty="0">
                <a:solidFill>
                  <a:srgbClr val="2F5897"/>
                </a:solidFill>
                <a:latin typeface="Franklin Gothic Heavy" panose="020B09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4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04664"/>
            <a:ext cx="4098030" cy="646331"/>
          </a:xfrm>
          <a:prstGeom prst="rect">
            <a:avLst/>
          </a:prstGeom>
          <a:solidFill>
            <a:srgbClr val="249E2A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Градска среда и </a:t>
            </a:r>
          </a:p>
          <a:p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икономически дейности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11" y="5229200"/>
            <a:ext cx="409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Женски пазар – </a:t>
            </a:r>
            <a:r>
              <a:rPr lang="en-US" b="1" dirty="0">
                <a:solidFill>
                  <a:schemeClr val="tx2"/>
                </a:solidFill>
                <a:latin typeface="Candara" panose="020E0502030303020204" pitchFamily="34" charset="0"/>
              </a:rPr>
              <a:t>8 197 </a:t>
            </a:r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хил. лв.</a:t>
            </a:r>
          </a:p>
          <a:p>
            <a:pPr algn="r"/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Пазар Връбница – 1 746 хил. лв.</a:t>
            </a:r>
          </a:p>
          <a:p>
            <a:pPr algn="r"/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Пазар на цветята – 3 198 хил. лв.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48" y="404664"/>
            <a:ext cx="1527201" cy="646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858" y="404664"/>
            <a:ext cx="1078130" cy="646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22"/>
          <a:stretch/>
        </p:blipFill>
        <p:spPr>
          <a:xfrm>
            <a:off x="4633789" y="3710866"/>
            <a:ext cx="4053199" cy="2533958"/>
          </a:xfrm>
          <a:prstGeom prst="rect">
            <a:avLst/>
          </a:prstGeom>
        </p:spPr>
      </p:pic>
      <p:pic>
        <p:nvPicPr>
          <p:cNvPr id="1026" name="Picture 2" descr="N:\1. ФУГРС ЕАД\PROJECTS\9 - Pazari Sever_Flower market\Мониторинг+отчети\Проверка 26.04.2017\Снимки\IMG_13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 bwMode="auto">
          <a:xfrm>
            <a:off x="4628148" y="1196751"/>
            <a:ext cx="4058840" cy="23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1. ФУГРС ЕАД\PROJECTS\1 - Jenski pazar\Мониторинг+отчети\снимки (преди-след)\след Женски пазар\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"/>
          <a:stretch/>
        </p:blipFill>
        <p:spPr bwMode="auto">
          <a:xfrm>
            <a:off x="395536" y="1772815"/>
            <a:ext cx="409803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1. ФУГРС ЕАД\PROJECTS\1 - Jenski pazar\Мониторинг+отчети\снимки (преди-след)\след Женски пазар\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6" b="16756"/>
          <a:stretch/>
        </p:blipFill>
        <p:spPr bwMode="auto">
          <a:xfrm>
            <a:off x="6228184" y="404664"/>
            <a:ext cx="129614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04664"/>
            <a:ext cx="4098030" cy="646331"/>
          </a:xfrm>
          <a:prstGeom prst="rect">
            <a:avLst/>
          </a:prstGeom>
          <a:solidFill>
            <a:srgbClr val="249E2A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Градска среда и </a:t>
            </a:r>
          </a:p>
          <a:p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спортна инфраструктура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961" y="5518973"/>
            <a:ext cx="409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Парк „Възраждане“ – 3 167 хил. лв.</a:t>
            </a:r>
          </a:p>
          <a:p>
            <a:pPr algn="r"/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Спортен комплекс – 3 288 хил. лв. </a:t>
            </a:r>
            <a:endParaRPr lang="en-US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57" b="15426"/>
          <a:stretch/>
        </p:blipFill>
        <p:spPr>
          <a:xfrm>
            <a:off x="395535" y="3647127"/>
            <a:ext cx="2049015" cy="1654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48" y="404664"/>
            <a:ext cx="1527201" cy="646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359" y="3647128"/>
            <a:ext cx="1872207" cy="1654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357" y="404664"/>
            <a:ext cx="1311271" cy="646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858" y="404664"/>
            <a:ext cx="1078130" cy="646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" t="6700" r="1"/>
          <a:stretch/>
        </p:blipFill>
        <p:spPr>
          <a:xfrm>
            <a:off x="4628148" y="3647128"/>
            <a:ext cx="4058839" cy="24461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49" y="1175651"/>
            <a:ext cx="4058840" cy="2305142"/>
          </a:xfrm>
          <a:prstGeom prst="rect">
            <a:avLst/>
          </a:prstGeom>
        </p:spPr>
      </p:pic>
      <p:pic>
        <p:nvPicPr>
          <p:cNvPr id="2050" name="Picture 2" descr="C:\Users\PC\Desktop\768x43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75651"/>
            <a:ext cx="4098030" cy="23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9853" y="260612"/>
            <a:ext cx="4526714" cy="738664"/>
          </a:xfrm>
          <a:prstGeom prst="rect">
            <a:avLst/>
          </a:prstGeom>
          <a:solidFill>
            <a:srgbClr val="8F80BB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Здравна </a:t>
            </a:r>
          </a:p>
          <a:p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инфраструктура</a:t>
            </a:r>
          </a:p>
          <a:p>
            <a:endParaRPr lang="en-US" sz="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476" y="284441"/>
            <a:ext cx="1057247" cy="7118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1724" y="6084004"/>
            <a:ext cx="464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ndara" panose="020E0502030303020204" pitchFamily="34" charset="0"/>
              </a:rPr>
              <a:t>I </a:t>
            </a:r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МБАЛ, </a:t>
            </a:r>
            <a:r>
              <a:rPr lang="en-US" b="1" dirty="0">
                <a:solidFill>
                  <a:schemeClr val="tx2"/>
                </a:solidFill>
                <a:latin typeface="Candara" panose="020E0502030303020204" pitchFamily="34" charset="0"/>
              </a:rPr>
              <a:t>IV </a:t>
            </a:r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МБАЛ, </a:t>
            </a:r>
            <a:r>
              <a:rPr lang="en-US" b="1" dirty="0">
                <a:solidFill>
                  <a:schemeClr val="tx2"/>
                </a:solidFill>
                <a:latin typeface="Candara" panose="020E0502030303020204" pitchFamily="34" charset="0"/>
              </a:rPr>
              <a:t>I </a:t>
            </a:r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АГ – общо 1 500 хил. лв.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185" y="284441"/>
            <a:ext cx="931947" cy="7118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69" y="284441"/>
            <a:ext cx="1047259" cy="711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45" y="284441"/>
            <a:ext cx="735455" cy="711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53" y="1137189"/>
            <a:ext cx="4526714" cy="3371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44" y="3284984"/>
            <a:ext cx="4045579" cy="3086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45" y="1108506"/>
            <a:ext cx="1226960" cy="2091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75194" y="1108506"/>
            <a:ext cx="2706529" cy="209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14" y="4582120"/>
            <a:ext cx="1983949" cy="1487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4582121"/>
            <a:ext cx="2410351" cy="14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9853" y="260612"/>
            <a:ext cx="4526714" cy="738664"/>
          </a:xfrm>
          <a:prstGeom prst="rect">
            <a:avLst/>
          </a:prstGeom>
          <a:solidFill>
            <a:srgbClr val="8F80BB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Здравна </a:t>
            </a:r>
          </a:p>
          <a:p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инфраструктура</a:t>
            </a:r>
          </a:p>
          <a:p>
            <a:endParaRPr lang="en-US" sz="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76" y="284441"/>
            <a:ext cx="1057247" cy="711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b="4807"/>
          <a:stretch/>
        </p:blipFill>
        <p:spPr>
          <a:xfrm>
            <a:off x="4396152" y="2924944"/>
            <a:ext cx="4526714" cy="2729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/>
          <a:stretch/>
        </p:blipFill>
        <p:spPr>
          <a:xfrm>
            <a:off x="1475656" y="4088737"/>
            <a:ext cx="1677194" cy="2200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6412" y="5733256"/>
            <a:ext cx="464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УСБАЛ по </a:t>
            </a:r>
            <a:r>
              <a:rPr lang="bg-BG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Онкология – 4 234 хил. лв.</a:t>
            </a:r>
          </a:p>
          <a:p>
            <a:r>
              <a:rPr lang="bg-BG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УМБАЛ </a:t>
            </a:r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„Св. Иван Рилски“ </a:t>
            </a:r>
            <a:r>
              <a:rPr lang="bg-BG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– 9 978 хил. </a:t>
            </a:r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лв.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85" y="284441"/>
            <a:ext cx="931947" cy="7118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9" y="284441"/>
            <a:ext cx="1047259" cy="711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3" b="15356"/>
          <a:stretch/>
        </p:blipFill>
        <p:spPr>
          <a:xfrm>
            <a:off x="236145" y="284441"/>
            <a:ext cx="735455" cy="711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15647" b="3258"/>
          <a:stretch/>
        </p:blipFill>
        <p:spPr>
          <a:xfrm>
            <a:off x="3265480" y="4088737"/>
            <a:ext cx="1020932" cy="2200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" y="1151576"/>
            <a:ext cx="4050267" cy="2780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4" r="72" b="12205"/>
          <a:stretch/>
        </p:blipFill>
        <p:spPr>
          <a:xfrm>
            <a:off x="4396152" y="1151576"/>
            <a:ext cx="4530415" cy="1656763"/>
          </a:xfrm>
          <a:prstGeom prst="rect">
            <a:avLst/>
          </a:prstGeom>
        </p:spPr>
      </p:pic>
      <p:pic>
        <p:nvPicPr>
          <p:cNvPr id="3074" name="Picture 2" descr="N:\1. ФУГРС ЕАД\PROJECTS\11 - Oncology\Мониторинг+отчети\проверка 21.10.2015\снимки\DSC0651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22431"/>
          <a:stretch/>
        </p:blipFill>
        <p:spPr bwMode="auto">
          <a:xfrm>
            <a:off x="236145" y="4088737"/>
            <a:ext cx="1122138" cy="22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5978" y="260648"/>
            <a:ext cx="407818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	</a:t>
            </a:r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</a:rPr>
              <a:t>Образователна и </a:t>
            </a:r>
          </a:p>
          <a:p>
            <a:r>
              <a:rPr lang="bg-BG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bg-BG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Културна инфраструктура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2" b="5669"/>
          <a:stretch/>
        </p:blipFill>
        <p:spPr>
          <a:xfrm>
            <a:off x="575047" y="1073076"/>
            <a:ext cx="3996953" cy="3052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46" y="260648"/>
            <a:ext cx="1180895" cy="646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3623" y="5805264"/>
            <a:ext cx="415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ОСК </a:t>
            </a:r>
            <a:r>
              <a:rPr lang="bg-BG" b="1" dirty="0">
                <a:solidFill>
                  <a:schemeClr val="tx2"/>
                </a:solidFill>
                <a:latin typeface="Candara" panose="020E0502030303020204" pitchFamily="34" charset="0"/>
              </a:rPr>
              <a:t>„Лозенец“ – 18 000 хил. лв</a:t>
            </a:r>
            <a:r>
              <a:rPr lang="bg-BG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bg-BG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Магичен замък – 300 хил. лв.</a:t>
            </a:r>
            <a:endParaRPr lang="bg-BG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275" y="4234160"/>
            <a:ext cx="2039095" cy="14116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023" y="264892"/>
            <a:ext cx="1186685" cy="642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417" y="1073075"/>
            <a:ext cx="3996953" cy="3052646"/>
          </a:xfrm>
          <a:prstGeom prst="rect">
            <a:avLst/>
          </a:prstGeom>
        </p:spPr>
      </p:pic>
      <p:pic>
        <p:nvPicPr>
          <p:cNvPr id="4098" name="Picture 2" descr="N:\1. ФУГРС ЕАД\Website update\Снимки\Културна инфраструктура\Ред Касъл\Основн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b="22313"/>
          <a:stretch/>
        </p:blipFill>
        <p:spPr bwMode="auto">
          <a:xfrm>
            <a:off x="575047" y="4234160"/>
            <a:ext cx="3996953" cy="23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1. ФУГРС ЕАД\PROJECTS\2 - Magic castle\снимки\Снимки - пресконф\P142028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/>
          <a:stretch/>
        </p:blipFill>
        <p:spPr bwMode="auto">
          <a:xfrm>
            <a:off x="4701389" y="4234160"/>
            <a:ext cx="1898904" cy="14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:\1. ФУГРС ЕАД\PROJECTS\2 - Magic castle\снимки\Снимки - пресконф\P142028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r="3599" b="50000"/>
          <a:stretch/>
        </p:blipFill>
        <p:spPr bwMode="auto">
          <a:xfrm>
            <a:off x="3124200" y="264892"/>
            <a:ext cx="1447801" cy="6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30965" y="920671"/>
            <a:ext cx="3553003" cy="420097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ЦЕННО ОТ НАТРУПАНИЯ ОПИТ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965" y="1628800"/>
            <a:ext cx="781325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Общинските търговски </a:t>
            </a: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дружества са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подходящи крайни </a:t>
            </a:r>
            <a:r>
              <a:rPr lang="bg-BG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получатели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Заемът не участва </a:t>
            </a:r>
            <a:r>
              <a:rPr lang="bg-BG" sz="1600" dirty="0">
                <a:solidFill>
                  <a:schemeClr val="tx2"/>
                </a:solidFill>
                <a:latin typeface="Candara" panose="020E0502030303020204" pitchFamily="34" charset="0"/>
              </a:rPr>
              <a:t>във формирането на общинския дълг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/>
                </a:solidFill>
                <a:latin typeface="Candara" panose="020E0502030303020204" pitchFamily="34" charset="0"/>
              </a:rPr>
              <a:t>Подобряване на финансовата дисциплина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/>
                </a:solidFill>
                <a:latin typeface="Candara" panose="020E0502030303020204" pitchFamily="34" charset="0"/>
              </a:rPr>
              <a:t>Натрупване на опит в управлението на проекти и увеличаване на капацитета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/>
                </a:solidFill>
                <a:latin typeface="Candara" panose="020E0502030303020204" pitchFamily="34" charset="0"/>
              </a:rPr>
              <a:t>Възможност за успешно управление на съответната стопанска дейност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Създаване на стимул </a:t>
            </a:r>
            <a:r>
              <a:rPr lang="bg-BG" sz="1600" dirty="0">
                <a:solidFill>
                  <a:schemeClr val="tx2"/>
                </a:solidFill>
                <a:latin typeface="Candara" panose="020E0502030303020204" pitchFamily="34" charset="0"/>
              </a:rPr>
              <a:t>да генерират приходи и печалба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Преглед на ИПГВР и предприемане на мерки за изменение съобразно новите потребности и допускане на част от инвестициите извън зоните, без да се чака крайния срок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Структуриране на публично – частни партньорства достатъчно рано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Насърчаване и подкрепа на частните инициатори, които имат проектни идеи, подходящи за реализация чрез инструмента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Публични обсъждания и възлагане на качествено и пълно проектиране възможно най-рано</a:t>
            </a:r>
            <a:endParaRPr lang="en-US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730965" y="920671"/>
            <a:ext cx="3906625" cy="564113"/>
          </a:xfrm>
          <a:prstGeom prst="borderCallout1">
            <a:avLst>
              <a:gd name="adj1" fmla="val 47917"/>
              <a:gd name="adj2" fmla="val -170"/>
              <a:gd name="adj3" fmla="val 101850"/>
              <a:gd name="adj4" fmla="val -48554"/>
            </a:avLst>
          </a:prstGeom>
          <a:solidFill>
            <a:srgbClr val="0070C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 smtClean="0">
                <a:latin typeface="Franklin Gothic Heavy"/>
                <a:ea typeface="Calibri"/>
                <a:cs typeface="Arial"/>
              </a:rPr>
              <a:t>ИНДИКАТИВНИ ПАРАМЕТРИ НА ФИНАНСИРАНЕТО 2014-2020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965" y="1772816"/>
            <a:ext cx="7813251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Всеки предоставен заем се състои от два </a:t>
            </a: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подзаема</a:t>
            </a:r>
            <a:r>
              <a:rPr lang="en-US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:</a:t>
            </a:r>
            <a:endParaRPr lang="ru-RU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Средства, предоставени от ФМФИБ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Съфинансиране от ФГР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Максимален срок за погасяване на одобреното финансиране: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Градско развитие – </a:t>
            </a:r>
            <a:r>
              <a:rPr lang="bg-BG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до 20 години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Енергийна ефективност – </a:t>
            </a:r>
            <a:r>
              <a:rPr lang="bg-BG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до 15 години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Туризъм и културно наследство – </a:t>
            </a:r>
            <a:r>
              <a:rPr lang="bg-BG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до 20 години</a:t>
            </a:r>
            <a:endParaRPr lang="bg-BG" sz="16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Гратисен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период</a:t>
            </a:r>
            <a:r>
              <a:rPr lang="en-US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:</a:t>
            </a: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Градско развитие – </a:t>
            </a:r>
            <a:r>
              <a:rPr lang="bg-BG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до 3 години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Енергийна ефективност – </a:t>
            </a:r>
            <a:r>
              <a:rPr lang="bg-BG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до 1 година и 6 месеца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Туризъм и културно наследство – </a:t>
            </a:r>
            <a:r>
              <a:rPr lang="bg-BG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до 3 години</a:t>
            </a:r>
          </a:p>
          <a:p>
            <a:pPr marL="342900" indent="-342900" algn="just">
              <a:buFont typeface="+mj-lt"/>
              <a:buAutoNum type="arabicParenR"/>
            </a:pPr>
            <a:endParaRPr lang="bg-BG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bg-BG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Погасяване на заема – на месечни вноски, едновременно по двата </a:t>
            </a:r>
            <a:r>
              <a:rPr lang="bg-BG" sz="1600" b="1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подзаема</a:t>
            </a:r>
            <a:endParaRPr lang="bg-BG" sz="16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341984"/>
            <a:ext cx="44298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300" dirty="0" smtClean="0">
                <a:ln>
                  <a:noFill/>
                </a:ln>
                <a:solidFill>
                  <a:srgbClr val="00863D">
                    <a:alpha val="50000"/>
                  </a:srgbClr>
                </a:solidFill>
                <a:latin typeface="Franklin Gothic Heavy"/>
              </a:rPr>
              <a:t>ФОНД ЗА УСТОЙЧИВО ГРАДСКО РАЗВИТИЕ - ФУГР ЕАД</a:t>
            </a:r>
            <a:endParaRPr lang="en-US" sz="1300" dirty="0">
              <a:solidFill>
                <a:srgbClr val="00863D">
                  <a:alpha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8107" y="146386"/>
            <a:ext cx="444333" cy="60792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986</Words>
  <Application>Microsoft Office PowerPoint</Application>
  <PresentationFormat>On-screen Show (4:3)</PresentationFormat>
  <Paragraphs>195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Courier New</vt:lpstr>
      <vt:lpstr>Times New Roman</vt:lpstr>
      <vt:lpstr>Century Gothic</vt:lpstr>
      <vt:lpstr>Wingdings</vt:lpstr>
      <vt:lpstr>Candara</vt:lpstr>
      <vt:lpstr>Franklin Gothic Heavy</vt:lpstr>
      <vt:lpstr>Palatino Linotype</vt:lpstr>
      <vt:lpstr>Calibri</vt:lpstr>
      <vt:lpstr>Executive</vt:lpstr>
      <vt:lpstr>Опит, добри практики и научени уроци 2007-2013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„Фонд за Устойчиво Градско Развитие на София – ФУГРС“ ЕАД</dc:title>
  <dc:creator>Lyubomir Tsarev</dc:creator>
  <cp:lastModifiedBy>Lyubomir Tsarev</cp:lastModifiedBy>
  <cp:revision>126</cp:revision>
  <dcterms:created xsi:type="dcterms:W3CDTF">2017-06-15T10:24:40Z</dcterms:created>
  <dcterms:modified xsi:type="dcterms:W3CDTF">2017-06-22T07:07:25Z</dcterms:modified>
</cp:coreProperties>
</file>